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87" r:id="rId16"/>
    <p:sldId id="270" r:id="rId17"/>
    <p:sldId id="271" r:id="rId18"/>
    <p:sldId id="272" r:id="rId19"/>
    <p:sldId id="273" r:id="rId20"/>
    <p:sldId id="288" r:id="rId21"/>
    <p:sldId id="274" r:id="rId22"/>
    <p:sldId id="275" r:id="rId23"/>
    <p:sldId id="276" r:id="rId24"/>
    <p:sldId id="277" r:id="rId25"/>
    <p:sldId id="278" r:id="rId26"/>
    <p:sldId id="279" r:id="rId27"/>
    <p:sldId id="289" r:id="rId28"/>
    <p:sldId id="280" r:id="rId29"/>
    <p:sldId id="290" r:id="rId30"/>
    <p:sldId id="281" r:id="rId31"/>
    <p:sldId id="282" r:id="rId32"/>
    <p:sldId id="283" r:id="rId33"/>
    <p:sldId id="284" r:id="rId34"/>
    <p:sldId id="285" r:id="rId35"/>
    <p:sldId id="286"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F9D9C58-9720-4F84-A317-1B69BCB06B73}" type="datetimeFigureOut">
              <a:rPr lang="tr-TR" smtClean="0"/>
              <a:t>13.11.2025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127936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9D9C58-9720-4F84-A317-1B69BCB06B73}" type="datetimeFigureOut">
              <a:rPr lang="tr-TR" smtClean="0"/>
              <a:t>13.11.2025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83279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9D9C58-9720-4F84-A317-1B69BCB06B73}" type="datetimeFigureOut">
              <a:rPr lang="tr-TR" smtClean="0"/>
              <a:t>13.11.2025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408063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9D9C58-9720-4F84-A317-1B69BCB06B73}" type="datetimeFigureOut">
              <a:rPr lang="tr-TR" smtClean="0"/>
              <a:t>13.11.2025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206387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F9D9C58-9720-4F84-A317-1B69BCB06B73}" type="datetimeFigureOut">
              <a:rPr lang="tr-TR" smtClean="0"/>
              <a:t>13.11.2025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291139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F9D9C58-9720-4F84-A317-1B69BCB06B73}" type="datetimeFigureOut">
              <a:rPr lang="tr-TR" smtClean="0"/>
              <a:t>13.11.2025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417231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F9D9C58-9720-4F84-A317-1B69BCB06B73}" type="datetimeFigureOut">
              <a:rPr lang="tr-TR" smtClean="0"/>
              <a:t>13.11.2025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217822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F9D9C58-9720-4F84-A317-1B69BCB06B73}" type="datetimeFigureOut">
              <a:rPr lang="tr-TR" smtClean="0"/>
              <a:t>13.11.2025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261055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F9D9C58-9720-4F84-A317-1B69BCB06B73}" type="datetimeFigureOut">
              <a:rPr lang="tr-TR" smtClean="0"/>
              <a:t>13.11.2025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116484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F9D9C58-9720-4F84-A317-1B69BCB06B73}" type="datetimeFigureOut">
              <a:rPr lang="tr-TR" smtClean="0"/>
              <a:t>13.11.2025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32713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F9D9C58-9720-4F84-A317-1B69BCB06B73}" type="datetimeFigureOut">
              <a:rPr lang="tr-TR" smtClean="0"/>
              <a:t>13.11.2025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A5F71B-C00A-47A3-9233-97824BA7A1C8}" type="slidenum">
              <a:rPr lang="tr-TR" smtClean="0"/>
              <a:t>‹#›</a:t>
            </a:fld>
            <a:endParaRPr lang="tr-TR"/>
          </a:p>
        </p:txBody>
      </p:sp>
    </p:spTree>
    <p:extLst>
      <p:ext uri="{BB962C8B-B14F-4D97-AF65-F5344CB8AC3E}">
        <p14:creationId xmlns:p14="http://schemas.microsoft.com/office/powerpoint/2010/main" val="285714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D9C58-9720-4F84-A317-1B69BCB06B73}" type="datetimeFigureOut">
              <a:rPr lang="tr-TR" smtClean="0"/>
              <a:t>13.11.2025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5F71B-C00A-47A3-9233-97824BA7A1C8}" type="slidenum">
              <a:rPr lang="tr-TR" smtClean="0"/>
              <a:t>‹#›</a:t>
            </a:fld>
            <a:endParaRPr lang="tr-TR"/>
          </a:p>
        </p:txBody>
      </p:sp>
    </p:spTree>
    <p:extLst>
      <p:ext uri="{BB962C8B-B14F-4D97-AF65-F5344CB8AC3E}">
        <p14:creationId xmlns:p14="http://schemas.microsoft.com/office/powerpoint/2010/main" val="1546659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3200" dirty="0" smtClean="0">
                <a:latin typeface="Arial" panose="020B0604020202020204" pitchFamily="34" charset="0"/>
                <a:cs typeface="Arial" panose="020B0604020202020204" pitchFamily="34" charset="0"/>
              </a:rPr>
              <a:t>Osmaniye Korkut Ata Üniversitesi Sağlık Bilimleri Fakültesi Hemşirelik Bölümü Mezun Geri Bildirim Anketi Sonuçları (2025)</a:t>
            </a:r>
            <a:endParaRPr lang="tr-TR" sz="32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0" y="0"/>
            <a:ext cx="1743075" cy="1409700"/>
          </a:xfrm>
          <a:prstGeom prst="rect">
            <a:avLst/>
          </a:prstGeom>
        </p:spPr>
      </p:pic>
      <p:pic>
        <p:nvPicPr>
          <p:cNvPr id="5" name="Resim 4"/>
          <p:cNvPicPr>
            <a:picLocks noChangeAspect="1"/>
          </p:cNvPicPr>
          <p:nvPr/>
        </p:nvPicPr>
        <p:blipFill>
          <a:blip r:embed="rId2"/>
          <a:stretch>
            <a:fillRect/>
          </a:stretch>
        </p:blipFill>
        <p:spPr>
          <a:xfrm>
            <a:off x="10448925" y="203019"/>
            <a:ext cx="1743075" cy="1409700"/>
          </a:xfrm>
          <a:prstGeom prst="rect">
            <a:avLst/>
          </a:prstGeom>
        </p:spPr>
      </p:pic>
      <p:pic>
        <p:nvPicPr>
          <p:cNvPr id="6" name="Resim 5"/>
          <p:cNvPicPr>
            <a:picLocks noChangeAspect="1"/>
          </p:cNvPicPr>
          <p:nvPr/>
        </p:nvPicPr>
        <p:blipFill>
          <a:blip r:embed="rId2"/>
          <a:stretch>
            <a:fillRect/>
          </a:stretch>
        </p:blipFill>
        <p:spPr>
          <a:xfrm>
            <a:off x="103822" y="5349875"/>
            <a:ext cx="1743075" cy="1409700"/>
          </a:xfrm>
          <a:prstGeom prst="rect">
            <a:avLst/>
          </a:prstGeom>
        </p:spPr>
      </p:pic>
      <p:pic>
        <p:nvPicPr>
          <p:cNvPr id="7" name="Resim 6"/>
          <p:cNvPicPr>
            <a:picLocks noChangeAspect="1"/>
          </p:cNvPicPr>
          <p:nvPr/>
        </p:nvPicPr>
        <p:blipFill>
          <a:blip r:embed="rId2"/>
          <a:stretch>
            <a:fillRect/>
          </a:stretch>
        </p:blipFill>
        <p:spPr>
          <a:xfrm>
            <a:off x="10448924" y="5558790"/>
            <a:ext cx="1743075" cy="1409700"/>
          </a:xfrm>
          <a:prstGeom prst="rect">
            <a:avLst/>
          </a:prstGeom>
        </p:spPr>
      </p:pic>
    </p:spTree>
    <p:extLst>
      <p:ext uri="{BB962C8B-B14F-4D97-AF65-F5344CB8AC3E}">
        <p14:creationId xmlns:p14="http://schemas.microsoft.com/office/powerpoint/2010/main" val="1234167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Mezuniyet Sonrası İşe Başlama Süresi</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3096538"/>
            <a:ext cx="5181600" cy="1809511"/>
          </a:xfrm>
          <a:prstGeom prst="rect">
            <a:avLst/>
          </a:prstGeom>
        </p:spPr>
      </p:pic>
      <p:sp>
        <p:nvSpPr>
          <p:cNvPr id="4" name="İçerik Yer Tutucusu 3"/>
          <p:cNvSpPr>
            <a:spLocks noGrp="1"/>
          </p:cNvSpPr>
          <p:nvPr>
            <p:ph sz="half" idx="2"/>
          </p:nvPr>
        </p:nvSpPr>
        <p:spPr/>
        <p:txBody>
          <a:bodyPr>
            <a:normAutofit lnSpcReduction="10000"/>
          </a:bodyPr>
          <a:lstStyle/>
          <a:p>
            <a:r>
              <a:rPr lang="tr-TR" dirty="0" smtClean="0"/>
              <a:t>Katılımcıların mezuniyet sonrasında işe başlama süreleri incelendiğinde, 26 mezunun (%43,3) 0–6 ay içinde iş hayatına atıldığı görülmektedir.8 mezun (%13,3) 6–12 ay aralığında, 7 mezun (%11,7) ise 1 yıldan daha uzun sürede işe başlamıştır.15 mezun (%25) ise halen bir işte çalışmadığını </a:t>
            </a:r>
            <a:r>
              <a:rPr lang="tr-TR" dirty="0" err="1" smtClean="0"/>
              <a:t>belirtmiştir.“Diğer</a:t>
            </a:r>
            <a:r>
              <a:rPr lang="tr-TR" dirty="0" smtClean="0"/>
              <a:t>” seçeneğini işaretleyen katılımcı bulunmamaktadır.</a:t>
            </a:r>
            <a:endParaRPr lang="tr-TR" dirty="0"/>
          </a:p>
        </p:txBody>
      </p:sp>
    </p:spTree>
    <p:extLst>
      <p:ext uri="{BB962C8B-B14F-4D97-AF65-F5344CB8AC3E}">
        <p14:creationId xmlns:p14="http://schemas.microsoft.com/office/powerpoint/2010/main" val="427975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Çalışma Yerinin Bulunduğu Bölge</a:t>
            </a:r>
            <a:endParaRPr lang="tr-TR" dirty="0"/>
          </a:p>
        </p:txBody>
      </p:sp>
      <p:sp>
        <p:nvSpPr>
          <p:cNvPr id="4" name="İçerik Yer Tutucusu 3"/>
          <p:cNvSpPr>
            <a:spLocks noGrp="1"/>
          </p:cNvSpPr>
          <p:nvPr>
            <p:ph sz="half" idx="2"/>
          </p:nvPr>
        </p:nvSpPr>
        <p:spPr/>
        <p:txBody>
          <a:bodyPr>
            <a:normAutofit lnSpcReduction="10000"/>
          </a:bodyPr>
          <a:lstStyle/>
          <a:p>
            <a:r>
              <a:rPr lang="tr-TR" dirty="0" smtClean="0"/>
              <a:t>Katılımcıların çalışma yerleri incelendiğinde, 24 mezunun (%42,9) Türkiye’nin diğer bölgelerinde görev yaptığı belirlenmiştir.13 mezun (%23,2) Çukurova Bölgesi’nde (Adana, Mersin, Hatay vb.), 4 mezun (%7,1) ise Osmaniye’de </a:t>
            </a:r>
            <a:r>
              <a:rPr lang="tr-TR" dirty="0" err="1" smtClean="0"/>
              <a:t>çalışmaktadır.Bunun</a:t>
            </a:r>
            <a:r>
              <a:rPr lang="tr-TR" dirty="0" smtClean="0"/>
              <a:t> yanı sıra 1 mezun (%1,8) yurt dışında görev yaparken, 2 mezun (%3,6) “diğer” seçeneğini işaretlemiştir.</a:t>
            </a:r>
            <a:endParaRPr lang="tr-TR" dirty="0"/>
          </a:p>
        </p:txBody>
      </p:sp>
      <p:pic>
        <p:nvPicPr>
          <p:cNvPr id="7" name="İçerik Yer Tutucusu 6"/>
          <p:cNvPicPr>
            <a:picLocks noGrp="1" noChangeAspect="1"/>
          </p:cNvPicPr>
          <p:nvPr>
            <p:ph sz="half" idx="1"/>
          </p:nvPr>
        </p:nvPicPr>
        <p:blipFill>
          <a:blip r:embed="rId2"/>
          <a:stretch>
            <a:fillRect/>
          </a:stretch>
        </p:blipFill>
        <p:spPr>
          <a:xfrm>
            <a:off x="838200" y="3147140"/>
            <a:ext cx="5181600" cy="1708308"/>
          </a:xfrm>
          <a:prstGeom prst="rect">
            <a:avLst/>
          </a:prstGeom>
        </p:spPr>
      </p:pic>
    </p:spTree>
    <p:extLst>
      <p:ext uri="{BB962C8B-B14F-4D97-AF65-F5344CB8AC3E}">
        <p14:creationId xmlns:p14="http://schemas.microsoft.com/office/powerpoint/2010/main" val="6068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Çalışma Pozisyonunda Yabancı Dil Kullanım Düzeyi</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3128923"/>
            <a:ext cx="5181600" cy="1744741"/>
          </a:xfrm>
          <a:prstGeom prst="rect">
            <a:avLst/>
          </a:prstGeom>
        </p:spPr>
      </p:pic>
      <p:sp>
        <p:nvSpPr>
          <p:cNvPr id="4" name="İçerik Yer Tutucusu 3"/>
          <p:cNvSpPr>
            <a:spLocks noGrp="1"/>
          </p:cNvSpPr>
          <p:nvPr>
            <p:ph sz="half" idx="2"/>
          </p:nvPr>
        </p:nvSpPr>
        <p:spPr/>
        <p:txBody>
          <a:bodyPr>
            <a:normAutofit lnSpcReduction="10000"/>
          </a:bodyPr>
          <a:lstStyle/>
          <a:p>
            <a:r>
              <a:rPr lang="tr-TR" dirty="0" smtClean="0"/>
              <a:t>Katılımcıların çalıştıkları pozisyonlarda yabancı dil kullanma durumları incelendiğinde, 35 mezun (%62,5) görevinde hiç yabancı dil kullanmadığını belirtmiştir.</a:t>
            </a:r>
          </a:p>
          <a:p>
            <a:r>
              <a:rPr lang="tr-TR" dirty="0" smtClean="0"/>
              <a:t>12 mezun (%21,4) ara sıra, 2 mezun (%3,6) ise sıklıkla yabancı dil kullandığını ifade etmiştir.</a:t>
            </a:r>
          </a:p>
          <a:p>
            <a:r>
              <a:rPr lang="tr-TR" dirty="0" smtClean="0"/>
              <a:t>Her zaman yabancı dil kullanan katılımcı bulunmamaktadır.</a:t>
            </a:r>
            <a:endParaRPr lang="tr-TR" dirty="0"/>
          </a:p>
        </p:txBody>
      </p:sp>
    </p:spTree>
    <p:extLst>
      <p:ext uri="{BB962C8B-B14F-4D97-AF65-F5344CB8AC3E}">
        <p14:creationId xmlns:p14="http://schemas.microsoft.com/office/powerpoint/2010/main" val="2289128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Programın Eğitim Kalitesine İlişkin Mezun Görüşleri</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1920241"/>
            <a:ext cx="5181600" cy="3856156"/>
          </a:xfrm>
          <a:prstGeom prst="rect">
            <a:avLst/>
          </a:prstGeom>
        </p:spPr>
      </p:pic>
      <p:sp>
        <p:nvSpPr>
          <p:cNvPr id="4" name="İçerik Yer Tutucusu 3"/>
          <p:cNvSpPr>
            <a:spLocks noGrp="1"/>
          </p:cNvSpPr>
          <p:nvPr>
            <p:ph sz="half" idx="2"/>
          </p:nvPr>
        </p:nvSpPr>
        <p:spPr>
          <a:xfrm>
            <a:off x="6172200" y="1345474"/>
            <a:ext cx="5181600" cy="5264332"/>
          </a:xfrm>
        </p:spPr>
        <p:txBody>
          <a:bodyPr>
            <a:normAutofit fontScale="77500" lnSpcReduction="20000"/>
          </a:bodyPr>
          <a:lstStyle/>
          <a:p>
            <a:r>
              <a:rPr lang="tr-TR" dirty="0"/>
              <a:t>Programın ders içeriklerinin güncelliği ve alan gelişmelerini yansıtması: Katılımcıların çoğu bu ifadeye “katılıyorum” veya “kesinlikle katılıyorum” yanıtı vermiştir. Programın mesleki bilgi ve becerileri geliştirmedeki etkisi: Mezunların büyük bir kısmı bu ifadeye olumlu görüş bildirmiş, yalnızca az sayıda katılımcı kararsız kalmıştır.</a:t>
            </a:r>
          </a:p>
          <a:p>
            <a:r>
              <a:rPr lang="tr-TR" dirty="0"/>
              <a:t>Müfredatta teori–uygulama dengesi: Katılımcıların çoğu bu dengeyi yeterli bulmakla birlikte, bazı mezunlar kısmen geliştirilmesi gerektiğini ifade etmiştir.</a:t>
            </a:r>
          </a:p>
          <a:p>
            <a:r>
              <a:rPr lang="tr-TR" dirty="0"/>
              <a:t>Öğretim elemanlarının rehberlik ve akademik desteği: Genel olarak yüksek memnuniyet bildirilmiştir. Ders materyallerinin yeterliliği ve erişilebilirliği: Katılımcıların önemli bir bölümü materyallere kolay erişim sağlandığını belirtmiştir.</a:t>
            </a:r>
          </a:p>
          <a:p>
            <a:endParaRPr lang="tr-TR" dirty="0"/>
          </a:p>
        </p:txBody>
      </p:sp>
    </p:spTree>
    <p:extLst>
      <p:ext uri="{BB962C8B-B14F-4D97-AF65-F5344CB8AC3E}">
        <p14:creationId xmlns:p14="http://schemas.microsoft.com/office/powerpoint/2010/main" val="89039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smtClean="0"/>
              <a:t>Programın Eğitim Kalitesine İlişkin Mezun Görüşleri</a:t>
            </a:r>
            <a:endParaRPr lang="tr-TR" dirty="0"/>
          </a:p>
        </p:txBody>
      </p:sp>
      <p:sp>
        <p:nvSpPr>
          <p:cNvPr id="6" name="İçerik Yer Tutucusu 5"/>
          <p:cNvSpPr>
            <a:spLocks noGrp="1"/>
          </p:cNvSpPr>
          <p:nvPr>
            <p:ph idx="1"/>
          </p:nvPr>
        </p:nvSpPr>
        <p:spPr/>
        <p:txBody>
          <a:bodyPr>
            <a:normAutofit lnSpcReduction="10000"/>
          </a:bodyPr>
          <a:lstStyle/>
          <a:p>
            <a:pPr algn="just"/>
            <a:r>
              <a:rPr lang="tr-TR" dirty="0" smtClean="0"/>
              <a:t>Uygulama</a:t>
            </a:r>
            <a:r>
              <a:rPr lang="tr-TR" dirty="0" smtClean="0"/>
              <a:t>, laboratuvar ve saha çalışması olanakları: Katılımcıların çoğu yeterli bulurken, bazı katılımcılar uygulama sürelerinin artırılması gerektiğini vurgulamıştır. Staj ve işyeri uygulamalarının katkısı: Çoğunluk bu alanı mesleki gelişime önemli katkı sağlayan bir bileşen olarak değerlendirmiştir.</a:t>
            </a:r>
          </a:p>
          <a:p>
            <a:pPr algn="just"/>
            <a:r>
              <a:rPr lang="tr-TR" dirty="0" smtClean="0"/>
              <a:t>Eleştirel düşünme, problem çözme, iletişim ve liderlik becerileri: Katılımcıların büyük kısmı programın bu yönleri desteklediğini belirtmiştir.</a:t>
            </a:r>
          </a:p>
          <a:p>
            <a:pPr algn="just"/>
            <a:r>
              <a:rPr lang="tr-TR" dirty="0" smtClean="0"/>
              <a:t>Akademik danışmanlık desteği: Genel olarak yeterli görülmüş, ancak bir grup mezun daha aktif danışmanlık beklentisinde olduğunu ifade etmiştir.</a:t>
            </a:r>
            <a:endParaRPr lang="tr-TR" dirty="0"/>
          </a:p>
        </p:txBody>
      </p:sp>
    </p:spTree>
    <p:extLst>
      <p:ext uri="{BB962C8B-B14F-4D97-AF65-F5344CB8AC3E}">
        <p14:creationId xmlns:p14="http://schemas.microsoft.com/office/powerpoint/2010/main" val="386517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80963"/>
            <a:ext cx="12192000" cy="7019925"/>
          </a:xfrm>
          <a:prstGeom prst="rect">
            <a:avLst/>
          </a:prstGeom>
        </p:spPr>
      </p:pic>
    </p:spTree>
    <p:extLst>
      <p:ext uri="{BB962C8B-B14F-4D97-AF65-F5344CB8AC3E}">
        <p14:creationId xmlns:p14="http://schemas.microsoft.com/office/powerpoint/2010/main" val="177332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Eğitimin Mesleki Yaşama Katkısına İlişkin Mezun Görüşleri</a:t>
            </a:r>
            <a:endParaRPr lang="tr-TR" dirty="0"/>
          </a:p>
        </p:txBody>
      </p:sp>
      <p:sp>
        <p:nvSpPr>
          <p:cNvPr id="4" name="Metin Yer Tutucusu 3"/>
          <p:cNvSpPr>
            <a:spLocks noGrp="1"/>
          </p:cNvSpPr>
          <p:nvPr>
            <p:ph type="body" idx="1"/>
          </p:nvPr>
        </p:nvSpPr>
        <p:spPr/>
        <p:txBody>
          <a:bodyPr/>
          <a:lstStyle/>
          <a:p>
            <a:endParaRPr lang="tr-TR"/>
          </a:p>
        </p:txBody>
      </p:sp>
      <p:sp>
        <p:nvSpPr>
          <p:cNvPr id="5" name="İçerik Yer Tutucusu 4"/>
          <p:cNvSpPr>
            <a:spLocks noGrp="1"/>
          </p:cNvSpPr>
          <p:nvPr>
            <p:ph sz="half" idx="2"/>
          </p:nvPr>
        </p:nvSpPr>
        <p:spPr/>
        <p:txBody>
          <a:bodyPr/>
          <a:lstStyle/>
          <a:p>
            <a:r>
              <a:rPr lang="tr-TR" dirty="0" smtClean="0"/>
              <a:t>Katılımcıların büyük çoğunluğu, Osmaniye Korkut Ata Üniversitesi Sağlık Bilimleri Fakültesi Hemşirelik Bölümü’nde aldıkları eğitimin mesleki bilgi, beceri ve etik değerlere katkı sağladığını belirtmiştir. </a:t>
            </a:r>
            <a:endParaRPr lang="tr-TR" dirty="0"/>
          </a:p>
        </p:txBody>
      </p:sp>
      <p:sp>
        <p:nvSpPr>
          <p:cNvPr id="6" name="Metin Yer Tutucusu 5"/>
          <p:cNvSpPr>
            <a:spLocks noGrp="1"/>
          </p:cNvSpPr>
          <p:nvPr>
            <p:ph type="body" sz="quarter" idx="3"/>
          </p:nvPr>
        </p:nvSpPr>
        <p:spPr/>
        <p:txBody>
          <a:bodyPr/>
          <a:lstStyle/>
          <a:p>
            <a:endParaRPr lang="tr-TR"/>
          </a:p>
        </p:txBody>
      </p:sp>
      <p:sp>
        <p:nvSpPr>
          <p:cNvPr id="7" name="İçerik Yer Tutucusu 6"/>
          <p:cNvSpPr>
            <a:spLocks noGrp="1"/>
          </p:cNvSpPr>
          <p:nvPr>
            <p:ph sz="quarter" idx="4"/>
          </p:nvPr>
        </p:nvSpPr>
        <p:spPr/>
        <p:txBody>
          <a:bodyPr>
            <a:normAutofit/>
          </a:bodyPr>
          <a:lstStyle/>
          <a:p>
            <a:r>
              <a:rPr lang="tr-TR" dirty="0" smtClean="0"/>
              <a:t>Bilgi ve Beceri Kazanımı</a:t>
            </a:r>
            <a:r>
              <a:rPr lang="tr-TR" dirty="0" smtClean="0"/>
              <a:t>: Mezunların </a:t>
            </a:r>
            <a:r>
              <a:rPr lang="tr-TR" dirty="0" smtClean="0"/>
              <a:t>önemli bir kısmı, üniversitede aldıkları eğitimin mesleki bilgi ve becerileri kazandırmada etkili olduğunu ve teorik bilgilerin iş yaşamında uygulanabilir nitelikte olduğunu ifade etmiştir.</a:t>
            </a:r>
            <a:endParaRPr lang="tr-TR" dirty="0"/>
          </a:p>
        </p:txBody>
      </p:sp>
    </p:spTree>
    <p:extLst>
      <p:ext uri="{BB962C8B-B14F-4D97-AF65-F5344CB8AC3E}">
        <p14:creationId xmlns:p14="http://schemas.microsoft.com/office/powerpoint/2010/main" val="116742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Eğitimin Mesleki Yaşama Katkısına İlişkin Mezun Görüşleri</a:t>
            </a:r>
            <a:endParaRPr lang="tr-TR" dirty="0"/>
          </a:p>
        </p:txBody>
      </p:sp>
      <p:sp>
        <p:nvSpPr>
          <p:cNvPr id="4" name="İçerik Yer Tutucusu 3"/>
          <p:cNvSpPr>
            <a:spLocks noGrp="1"/>
          </p:cNvSpPr>
          <p:nvPr>
            <p:ph sz="half" idx="2"/>
          </p:nvPr>
        </p:nvSpPr>
        <p:spPr/>
        <p:txBody>
          <a:bodyPr>
            <a:normAutofit lnSpcReduction="10000"/>
          </a:bodyPr>
          <a:lstStyle/>
          <a:p>
            <a:r>
              <a:rPr lang="tr-TR" dirty="0" smtClean="0"/>
              <a:t>Staj ve Uygulama Deneyimleri: Katılımcılar, staj ve saha uygulamalarının iş hayatına uyum sağlamada önemli katkı sunduğunu belirtmiştir. </a:t>
            </a:r>
            <a:endParaRPr lang="tr-TR" dirty="0" smtClean="0"/>
          </a:p>
          <a:p>
            <a:r>
              <a:rPr lang="tr-TR" dirty="0" smtClean="0"/>
              <a:t>Ancak </a:t>
            </a:r>
            <a:r>
              <a:rPr lang="tr-TR" dirty="0" smtClean="0"/>
              <a:t>bazı katılımcılar bu deneyimlerin daha uzun süreli ve çeşitlendirilmiş biçimde planlanmasının faydalı olabileceğini vurgulamıştır.</a:t>
            </a:r>
            <a:endParaRPr lang="tr-TR" dirty="0"/>
          </a:p>
        </p:txBody>
      </p:sp>
      <p:sp>
        <p:nvSpPr>
          <p:cNvPr id="6" name="İçerik Yer Tutucusu 5"/>
          <p:cNvSpPr>
            <a:spLocks noGrp="1"/>
          </p:cNvSpPr>
          <p:nvPr>
            <p:ph sz="quarter" idx="4"/>
          </p:nvPr>
        </p:nvSpPr>
        <p:spPr/>
        <p:txBody>
          <a:bodyPr/>
          <a:lstStyle/>
          <a:p>
            <a:r>
              <a:rPr lang="tr-TR" dirty="0" smtClean="0"/>
              <a:t>Kariyer Danışmanlığı ve Mezun Ağı</a:t>
            </a:r>
            <a:r>
              <a:rPr lang="tr-TR" dirty="0" smtClean="0"/>
              <a:t>: Üniversitenin </a:t>
            </a:r>
            <a:r>
              <a:rPr lang="tr-TR" dirty="0" smtClean="0"/>
              <a:t>sağladığı kariyer danışmanlığı ve rehberlik hizmetleri ile mezun ilişkileri ve iş ilanı desteği konularında kararsız veya olumsuz yanıt oranı görece yüksektir.</a:t>
            </a:r>
            <a:endParaRPr lang="tr-TR" dirty="0"/>
          </a:p>
        </p:txBody>
      </p:sp>
    </p:spTree>
    <p:extLst>
      <p:ext uri="{BB962C8B-B14F-4D97-AF65-F5344CB8AC3E}">
        <p14:creationId xmlns:p14="http://schemas.microsoft.com/office/powerpoint/2010/main" val="111076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Eğitimin Mesleki Yaşama Katkısına İlişkin Mezun Görüşleri</a:t>
            </a:r>
            <a:endParaRPr lang="tr-TR" dirty="0"/>
          </a:p>
        </p:txBody>
      </p:sp>
      <p:sp>
        <p:nvSpPr>
          <p:cNvPr id="3" name="Metin Yer Tutucusu 2"/>
          <p:cNvSpPr>
            <a:spLocks noGrp="1"/>
          </p:cNvSpPr>
          <p:nvPr>
            <p:ph type="body" idx="1"/>
          </p:nvPr>
        </p:nvSpPr>
        <p:spPr/>
        <p:txBody>
          <a:bodyPr/>
          <a:lstStyle/>
          <a:p>
            <a:endParaRPr lang="tr-TR"/>
          </a:p>
        </p:txBody>
      </p:sp>
      <p:sp>
        <p:nvSpPr>
          <p:cNvPr id="4" name="İçerik Yer Tutucusu 3"/>
          <p:cNvSpPr>
            <a:spLocks noGrp="1"/>
          </p:cNvSpPr>
          <p:nvPr>
            <p:ph sz="half" idx="2"/>
          </p:nvPr>
        </p:nvSpPr>
        <p:spPr/>
        <p:txBody>
          <a:bodyPr>
            <a:normAutofit/>
          </a:bodyPr>
          <a:lstStyle/>
          <a:p>
            <a:r>
              <a:rPr lang="tr-TR" dirty="0" smtClean="0"/>
              <a:t>İletişim, Ekip Çalışması ve Etik Bilinç</a:t>
            </a:r>
            <a:r>
              <a:rPr lang="tr-TR" dirty="0" smtClean="0"/>
              <a:t>: Mezunların </a:t>
            </a:r>
            <a:r>
              <a:rPr lang="tr-TR" dirty="0" smtClean="0"/>
              <a:t>büyük çoğunluğu, öğrenim sürecinde kazandıkları iletişim, ekip çalışması ve mesleki etik becerilerinin iş yaşamında önemli katkı sağladığını belirtmiştir</a:t>
            </a:r>
            <a:r>
              <a:rPr lang="tr-TR" dirty="0" smtClean="0"/>
              <a:t>. </a:t>
            </a:r>
            <a:endParaRPr lang="tr-TR" dirty="0"/>
          </a:p>
        </p:txBody>
      </p:sp>
      <p:sp>
        <p:nvSpPr>
          <p:cNvPr id="5" name="Metin Yer Tutucusu 4"/>
          <p:cNvSpPr>
            <a:spLocks noGrp="1"/>
          </p:cNvSpPr>
          <p:nvPr>
            <p:ph type="body" sz="quarter" idx="3"/>
          </p:nvPr>
        </p:nvSpPr>
        <p:spPr/>
        <p:txBody>
          <a:bodyPr/>
          <a:lstStyle/>
          <a:p>
            <a:endParaRPr lang="tr-TR"/>
          </a:p>
        </p:txBody>
      </p:sp>
      <p:sp>
        <p:nvSpPr>
          <p:cNvPr id="6" name="İçerik Yer Tutucusu 5"/>
          <p:cNvSpPr>
            <a:spLocks noGrp="1"/>
          </p:cNvSpPr>
          <p:nvPr>
            <p:ph sz="quarter" idx="4"/>
          </p:nvPr>
        </p:nvSpPr>
        <p:spPr/>
        <p:txBody>
          <a:bodyPr>
            <a:normAutofit lnSpcReduction="10000"/>
          </a:bodyPr>
          <a:lstStyle/>
          <a:p>
            <a:r>
              <a:rPr lang="tr-TR" dirty="0" smtClean="0"/>
              <a:t>Rekabet Gücü ve İş Piyasası Uyum</a:t>
            </a:r>
            <a:r>
              <a:rPr lang="tr-TR" dirty="0" smtClean="0"/>
              <a:t>: Katılımcıların </a:t>
            </a:r>
            <a:r>
              <a:rPr lang="tr-TR" dirty="0" smtClean="0"/>
              <a:t>çoğu, eğitimlerinin iş piyasasında rekabet gücünü artırdığını belirtmiştir</a:t>
            </a:r>
            <a:r>
              <a:rPr lang="tr-TR" dirty="0" smtClean="0"/>
              <a:t>.</a:t>
            </a:r>
          </a:p>
          <a:p>
            <a:r>
              <a:rPr lang="tr-TR" dirty="0" smtClean="0"/>
              <a:t>Bununla </a:t>
            </a:r>
            <a:r>
              <a:rPr lang="tr-TR" dirty="0" smtClean="0"/>
              <a:t>birlikte az sayıda mezun, üniversitenin mezuniyet sonrası istihdam olanaklarıyla bağlantısının güçlendirilmesi gerektiğini ifade etmiştir.</a:t>
            </a:r>
            <a:endParaRPr lang="tr-TR" dirty="0"/>
          </a:p>
        </p:txBody>
      </p:sp>
    </p:spTree>
    <p:extLst>
      <p:ext uri="{BB962C8B-B14F-4D97-AF65-F5344CB8AC3E}">
        <p14:creationId xmlns:p14="http://schemas.microsoft.com/office/powerpoint/2010/main" val="184256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Mezuniyet Sonrası Bölümle İletişim </a:t>
            </a:r>
            <a:r>
              <a:rPr lang="tr-TR" dirty="0" smtClean="0"/>
              <a:t>Durumu</a:t>
            </a:r>
            <a:endParaRPr lang="tr-TR" dirty="0"/>
          </a:p>
        </p:txBody>
      </p:sp>
      <p:pic>
        <p:nvPicPr>
          <p:cNvPr id="7" name="İçerik Yer Tutucusu 6"/>
          <p:cNvPicPr>
            <a:picLocks noGrp="1" noChangeAspect="1"/>
          </p:cNvPicPr>
          <p:nvPr>
            <p:ph sz="half" idx="2"/>
          </p:nvPr>
        </p:nvPicPr>
        <p:blipFill>
          <a:blip r:embed="rId2"/>
          <a:stretch>
            <a:fillRect/>
          </a:stretch>
        </p:blipFill>
        <p:spPr>
          <a:xfrm>
            <a:off x="839788" y="3505199"/>
            <a:ext cx="5157787" cy="1684339"/>
          </a:xfrm>
          <a:prstGeom prst="rect">
            <a:avLst/>
          </a:prstGeom>
        </p:spPr>
      </p:pic>
      <p:sp>
        <p:nvSpPr>
          <p:cNvPr id="6" name="İçerik Yer Tutucusu 5"/>
          <p:cNvSpPr>
            <a:spLocks noGrp="1"/>
          </p:cNvSpPr>
          <p:nvPr>
            <p:ph sz="quarter" idx="4"/>
          </p:nvPr>
        </p:nvSpPr>
        <p:spPr>
          <a:xfrm>
            <a:off x="6172200" y="1690688"/>
            <a:ext cx="5183188" cy="4498975"/>
          </a:xfrm>
        </p:spPr>
        <p:txBody>
          <a:bodyPr/>
          <a:lstStyle/>
          <a:p>
            <a:r>
              <a:rPr lang="tr-TR" dirty="0" smtClean="0"/>
              <a:t>Katılımcıların mezuniyet sonrasında bölümleriyle iletişim durumları incelendiğinde, 25 mezunun (%42,4) bölümle iletişim kurduğu, 34 mezunun (%57,6) ise herhangi bir iletişiminin olmadığı görülmüştür.</a:t>
            </a:r>
            <a:endParaRPr lang="tr-TR" dirty="0"/>
          </a:p>
        </p:txBody>
      </p:sp>
    </p:spTree>
    <p:extLst>
      <p:ext uri="{BB962C8B-B14F-4D97-AF65-F5344CB8AC3E}">
        <p14:creationId xmlns:p14="http://schemas.microsoft.com/office/powerpoint/2010/main" val="164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just"/>
            <a:r>
              <a:rPr lang="tr-TR" dirty="0" smtClean="0"/>
              <a:t>Bu sunum, Osmaniye Korkut Ata Üniversitesi Sağlık Bilimleri Fakültesi Hemşirelik Bölümü mezunlarından elde edilen 2025 yılı geri bildirim anketi sonuçlarının değerlendirilmesini içermektedir. </a:t>
            </a:r>
            <a:endParaRPr lang="tr-TR" dirty="0" smtClean="0"/>
          </a:p>
          <a:p>
            <a:pPr algn="just"/>
            <a:r>
              <a:rPr lang="tr-TR" dirty="0" smtClean="0"/>
              <a:t>Çalışma</a:t>
            </a:r>
            <a:r>
              <a:rPr lang="tr-TR" dirty="0" smtClean="0"/>
              <a:t>, mezunlarımızın eğitim sürecine, mesleki yeterliliklerine ve istihdam durumlarına ilişkin görüşlerini belirlemek; bölümümüzün eğitim-öğretim süreçlerinde sürekli iyileştirme yapılmasına katkı sağlamak amacıyla hazırlanmıştır.</a:t>
            </a:r>
            <a:endParaRPr lang="tr-TR" dirty="0"/>
          </a:p>
        </p:txBody>
      </p:sp>
    </p:spTree>
    <p:extLst>
      <p:ext uri="{BB962C8B-B14F-4D97-AF65-F5344CB8AC3E}">
        <p14:creationId xmlns:p14="http://schemas.microsoft.com/office/powerpoint/2010/main" val="433696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0" y="571500"/>
            <a:ext cx="12192000" cy="5715000"/>
          </a:xfrm>
          <a:prstGeom prst="rect">
            <a:avLst/>
          </a:prstGeom>
        </p:spPr>
      </p:pic>
    </p:spTree>
    <p:extLst>
      <p:ext uri="{BB962C8B-B14F-4D97-AF65-F5344CB8AC3E}">
        <p14:creationId xmlns:p14="http://schemas.microsoft.com/office/powerpoint/2010/main" val="260147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smtClean="0"/>
              <a:t>Aşağıdaki faaliyetlere gönüllü olarak katkı sunmak ister misiniz?</a:t>
            </a:r>
            <a:endParaRPr lang="tr-TR" dirty="0"/>
          </a:p>
        </p:txBody>
      </p:sp>
      <p:pic>
        <p:nvPicPr>
          <p:cNvPr id="7" name="İçerik Yer Tutucusu 6"/>
          <p:cNvPicPr>
            <a:picLocks noGrp="1" noChangeAspect="1"/>
          </p:cNvPicPr>
          <p:nvPr>
            <p:ph sz="half" idx="2"/>
          </p:nvPr>
        </p:nvPicPr>
        <p:blipFill>
          <a:blip r:embed="rId2"/>
          <a:stretch>
            <a:fillRect/>
          </a:stretch>
        </p:blipFill>
        <p:spPr>
          <a:xfrm>
            <a:off x="839788" y="3503184"/>
            <a:ext cx="5157787" cy="1688369"/>
          </a:xfrm>
          <a:prstGeom prst="rect">
            <a:avLst/>
          </a:prstGeom>
        </p:spPr>
      </p:pic>
      <p:sp>
        <p:nvSpPr>
          <p:cNvPr id="6" name="İçerik Yer Tutucusu 5"/>
          <p:cNvSpPr>
            <a:spLocks noGrp="1"/>
          </p:cNvSpPr>
          <p:nvPr>
            <p:ph sz="quarter" idx="4"/>
          </p:nvPr>
        </p:nvSpPr>
        <p:spPr/>
        <p:txBody>
          <a:bodyPr>
            <a:normAutofit fontScale="77500" lnSpcReduction="20000"/>
          </a:bodyPr>
          <a:lstStyle/>
          <a:p>
            <a:r>
              <a:rPr lang="tr-TR" dirty="0" smtClean="0"/>
              <a:t>Katılımcıların mezuniyet sonrası bölüme gönüllü katkı sunmak istedikleri faaliyetler incelendiğinde, en yüksek ilginin “mezun–öğrenci danışmanlığı” alanında olduğu görülmektedir (25 mezun, %44,6).</a:t>
            </a:r>
          </a:p>
          <a:p>
            <a:r>
              <a:rPr lang="tr-TR" dirty="0" smtClean="0"/>
              <a:t>Bunu “mezuniyet sonrası başarı hikâyelerinin paylaşımı” (14 mezun, %25) ve “kariyer günlerinde konuşmacı olma” (14 mezun, %25) takip etmektedir.</a:t>
            </a:r>
          </a:p>
          <a:p>
            <a:r>
              <a:rPr lang="tr-TR" dirty="0" smtClean="0"/>
              <a:t>Ayrıca 10 mezun (%18) müfredat geliştirme toplantılarına katılmak istediğini, 4 mezun (%7) ise diğer alanlarda gönüllü olmak istediğini belirtmiştir.</a:t>
            </a:r>
            <a:endParaRPr lang="tr-TR" dirty="0"/>
          </a:p>
        </p:txBody>
      </p:sp>
    </p:spTree>
    <p:extLst>
      <p:ext uri="{BB962C8B-B14F-4D97-AF65-F5344CB8AC3E}">
        <p14:creationId xmlns:p14="http://schemas.microsoft.com/office/powerpoint/2010/main" val="347678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Genel Lisans Eğitimi Değerlendirmesi</a:t>
            </a:r>
            <a:endParaRPr lang="tr-TR" dirty="0"/>
          </a:p>
        </p:txBody>
      </p:sp>
      <p:pic>
        <p:nvPicPr>
          <p:cNvPr id="7" name="İçerik Yer Tutucusu 6"/>
          <p:cNvPicPr>
            <a:picLocks noGrp="1" noChangeAspect="1"/>
          </p:cNvPicPr>
          <p:nvPr>
            <p:ph sz="half" idx="2"/>
          </p:nvPr>
        </p:nvPicPr>
        <p:blipFill>
          <a:blip r:embed="rId2"/>
          <a:stretch>
            <a:fillRect/>
          </a:stretch>
        </p:blipFill>
        <p:spPr>
          <a:xfrm>
            <a:off x="839788" y="3470948"/>
            <a:ext cx="5157787" cy="1752841"/>
          </a:xfrm>
          <a:prstGeom prst="rect">
            <a:avLst/>
          </a:prstGeom>
        </p:spPr>
      </p:pic>
      <p:sp>
        <p:nvSpPr>
          <p:cNvPr id="6" name="İçerik Yer Tutucusu 5"/>
          <p:cNvSpPr>
            <a:spLocks noGrp="1"/>
          </p:cNvSpPr>
          <p:nvPr>
            <p:ph sz="quarter" idx="4"/>
          </p:nvPr>
        </p:nvSpPr>
        <p:spPr>
          <a:xfrm>
            <a:off x="6172200" y="1815737"/>
            <a:ext cx="5183188" cy="4373926"/>
          </a:xfrm>
        </p:spPr>
        <p:txBody>
          <a:bodyPr>
            <a:normAutofit fontScale="92500" lnSpcReduction="10000"/>
          </a:bodyPr>
          <a:lstStyle/>
          <a:p>
            <a:r>
              <a:rPr lang="tr-TR" dirty="0" smtClean="0"/>
              <a:t>Katılımcıların lisans eğitimine ilişkin genel değerlendirmeleri incelendiğinde, çoğunluğun eğitimi “iyi” veya “çok iyi” olarak nitelendirdiği görülmektedir.32 mezun (%57,1) lisans eğitimini iyi, 7 mezun (%12,5) çok iyi, 18 mezun (%32,1) orta düzeyde, 2 mezun (%3,6) ise yetersiz olarak değerlendirmiştir</a:t>
            </a:r>
            <a:r>
              <a:rPr lang="tr-TR" dirty="0" smtClean="0"/>
              <a:t>.</a:t>
            </a:r>
          </a:p>
          <a:p>
            <a:r>
              <a:rPr lang="tr-TR" dirty="0" smtClean="0"/>
              <a:t>“</a:t>
            </a:r>
            <a:r>
              <a:rPr lang="tr-TR" dirty="0" smtClean="0"/>
              <a:t>Çok yetersiz” seçeneğini işaretleyen katılımcı bulunmamaktadır.</a:t>
            </a:r>
            <a:endParaRPr lang="tr-TR" dirty="0"/>
          </a:p>
        </p:txBody>
      </p:sp>
    </p:spTree>
    <p:extLst>
      <p:ext uri="{BB962C8B-B14F-4D97-AF65-F5344CB8AC3E}">
        <p14:creationId xmlns:p14="http://schemas.microsoft.com/office/powerpoint/2010/main" val="154807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Eksik Olduğu Düşünülen Konular ve Dersler</a:t>
            </a:r>
            <a:endParaRPr lang="tr-TR" dirty="0"/>
          </a:p>
        </p:txBody>
      </p:sp>
      <p:pic>
        <p:nvPicPr>
          <p:cNvPr id="7" name="İçerik Yer Tutucusu 6"/>
          <p:cNvPicPr>
            <a:picLocks noGrp="1" noChangeAspect="1"/>
          </p:cNvPicPr>
          <p:nvPr>
            <p:ph sz="half" idx="2"/>
          </p:nvPr>
        </p:nvPicPr>
        <p:blipFill>
          <a:blip r:embed="rId2"/>
          <a:stretch>
            <a:fillRect/>
          </a:stretch>
        </p:blipFill>
        <p:spPr>
          <a:xfrm>
            <a:off x="591594" y="1841864"/>
            <a:ext cx="5157787" cy="4231590"/>
          </a:xfrm>
          <a:prstGeom prst="rect">
            <a:avLst/>
          </a:prstGeom>
        </p:spPr>
      </p:pic>
      <p:sp>
        <p:nvSpPr>
          <p:cNvPr id="6" name="İçerik Yer Tutucusu 5"/>
          <p:cNvSpPr>
            <a:spLocks noGrp="1"/>
          </p:cNvSpPr>
          <p:nvPr>
            <p:ph sz="quarter" idx="4"/>
          </p:nvPr>
        </p:nvSpPr>
        <p:spPr/>
        <p:txBody>
          <a:bodyPr>
            <a:normAutofit fontScale="70000" lnSpcReduction="20000"/>
          </a:bodyPr>
          <a:lstStyle/>
          <a:p>
            <a:r>
              <a:rPr lang="tr-TR" dirty="0" smtClean="0"/>
              <a:t>1. Altyapı ve Fiziksel Olanaklar: Birçok mezun, Sağlık Bilimleri Fakültesi binasının olmaması ve derslik yetersizliğini en temel sorun olarak belirtmiştir. Ayrıca laboratuvar eksikliği, mevcut laboratuvarların etkin kullanılmaması ve uygulama alanlarının yetersizliği sıkça vurgulanmıştır.</a:t>
            </a:r>
          </a:p>
          <a:p>
            <a:r>
              <a:rPr lang="tr-TR" dirty="0" smtClean="0"/>
              <a:t>2. Uygulama ve Staj Deneyimleri: Katılımcılar, staj sürelerinin kısa, rotasyonların sınırlı, ve uygulama sırasında öğretim elemanlarının yeterince sahada bulunmadığını ifade etmiştir. Uygulama derslerinin süresinin artırılması ve öğretim elemanlarının uygulamalarda aktif rol alması gerektiği önerilmiştir.</a:t>
            </a:r>
            <a:endParaRPr lang="tr-TR" dirty="0"/>
          </a:p>
        </p:txBody>
      </p:sp>
    </p:spTree>
    <p:extLst>
      <p:ext uri="{BB962C8B-B14F-4D97-AF65-F5344CB8AC3E}">
        <p14:creationId xmlns:p14="http://schemas.microsoft.com/office/powerpoint/2010/main" val="140595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Eksik Olduğu Düşünülen Konular ve Dersler</a:t>
            </a:r>
            <a:endParaRPr lang="tr-TR" dirty="0"/>
          </a:p>
        </p:txBody>
      </p:sp>
      <p:pic>
        <p:nvPicPr>
          <p:cNvPr id="7" name="İçerik Yer Tutucusu 6"/>
          <p:cNvPicPr>
            <a:picLocks noGrp="1" noChangeAspect="1"/>
          </p:cNvPicPr>
          <p:nvPr>
            <p:ph sz="half" idx="2"/>
          </p:nvPr>
        </p:nvPicPr>
        <p:blipFill>
          <a:blip r:embed="rId2"/>
          <a:stretch>
            <a:fillRect/>
          </a:stretch>
        </p:blipFill>
        <p:spPr>
          <a:xfrm>
            <a:off x="839788" y="2621284"/>
            <a:ext cx="5157787" cy="3452169"/>
          </a:xfrm>
          <a:prstGeom prst="rect">
            <a:avLst/>
          </a:prstGeom>
        </p:spPr>
      </p:pic>
      <p:sp>
        <p:nvSpPr>
          <p:cNvPr id="6" name="İçerik Yer Tutucusu 5"/>
          <p:cNvSpPr>
            <a:spLocks noGrp="1"/>
          </p:cNvSpPr>
          <p:nvPr>
            <p:ph sz="quarter" idx="4"/>
          </p:nvPr>
        </p:nvSpPr>
        <p:spPr/>
        <p:txBody>
          <a:bodyPr>
            <a:normAutofit fontScale="92500" lnSpcReduction="20000"/>
          </a:bodyPr>
          <a:lstStyle/>
          <a:p>
            <a:r>
              <a:rPr lang="tr-TR" dirty="0" smtClean="0"/>
              <a:t>3. Müfredat ve Ders </a:t>
            </a:r>
            <a:r>
              <a:rPr lang="tr-TR" dirty="0" smtClean="0"/>
              <a:t>İçerikleri: Bazı </a:t>
            </a:r>
            <a:r>
              <a:rPr lang="tr-TR" dirty="0" smtClean="0"/>
              <a:t>mezunlar, müfredatta yer alan teorik derslerin yeterli olduğunu ancak pratik yönün güçlendirilmesi gerektiğini belirtmiştir</a:t>
            </a:r>
            <a:r>
              <a:rPr lang="tr-TR" dirty="0" smtClean="0"/>
              <a:t>. </a:t>
            </a:r>
          </a:p>
          <a:p>
            <a:r>
              <a:rPr lang="tr-TR" dirty="0" smtClean="0"/>
              <a:t>Farmakoloji</a:t>
            </a:r>
            <a:r>
              <a:rPr lang="tr-TR" dirty="0" smtClean="0"/>
              <a:t>, anatomi, pediatri, kadın sağlığı ve dahiliye alanlarında derinlemesine bilgiye ihtiyaç duyulduğu; acil hemşireliği gibi vaka temelli uygulamalı derslerin eklenmesinin faydalı olacağı ifade edilmiştir. </a:t>
            </a:r>
            <a:endParaRPr lang="tr-TR" dirty="0"/>
          </a:p>
        </p:txBody>
      </p:sp>
    </p:spTree>
    <p:extLst>
      <p:ext uri="{BB962C8B-B14F-4D97-AF65-F5344CB8AC3E}">
        <p14:creationId xmlns:p14="http://schemas.microsoft.com/office/powerpoint/2010/main" val="2464289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Eksik Olduğu Düşünülen Konular ve Dersler</a:t>
            </a:r>
            <a:endParaRPr lang="tr-TR" dirty="0"/>
          </a:p>
        </p:txBody>
      </p:sp>
      <p:pic>
        <p:nvPicPr>
          <p:cNvPr id="7" name="İçerik Yer Tutucusu 6"/>
          <p:cNvPicPr>
            <a:picLocks noGrp="1" noChangeAspect="1"/>
          </p:cNvPicPr>
          <p:nvPr>
            <p:ph sz="half" idx="2"/>
          </p:nvPr>
        </p:nvPicPr>
        <p:blipFill>
          <a:blip r:embed="rId2"/>
          <a:stretch>
            <a:fillRect/>
          </a:stretch>
        </p:blipFill>
        <p:spPr>
          <a:xfrm>
            <a:off x="839788" y="2621284"/>
            <a:ext cx="5157787" cy="3452169"/>
          </a:xfrm>
          <a:prstGeom prst="rect">
            <a:avLst/>
          </a:prstGeom>
        </p:spPr>
      </p:pic>
      <p:sp>
        <p:nvSpPr>
          <p:cNvPr id="6" name="İçerik Yer Tutucusu 5"/>
          <p:cNvSpPr>
            <a:spLocks noGrp="1"/>
          </p:cNvSpPr>
          <p:nvPr>
            <p:ph sz="quarter" idx="4"/>
          </p:nvPr>
        </p:nvSpPr>
        <p:spPr/>
        <p:txBody>
          <a:bodyPr>
            <a:normAutofit fontScale="62500" lnSpcReduction="20000"/>
          </a:bodyPr>
          <a:lstStyle/>
          <a:p>
            <a:r>
              <a:rPr lang="tr-TR" dirty="0" smtClean="0"/>
              <a:t>Ayrıca İngilizce derslerinin artırılması önerilmiştir.</a:t>
            </a:r>
          </a:p>
          <a:p>
            <a:r>
              <a:rPr lang="tr-TR" dirty="0" smtClean="0"/>
              <a:t>4. Akademik Kadro ve Öğretim Desteği: Bazı yanıtlar, öğretim elemanı sayısının az olduğunu ve bazı derslerin alan uzmanı olmayan kişiler tarafından yürütüldüğünü vurgulamaktadır. Özellikle psikiyatri hemşireliği gibi alanlarda öğretim üyesi sayısının artırılması önerilmiştir.</a:t>
            </a:r>
          </a:p>
          <a:p>
            <a:r>
              <a:rPr lang="tr-TR" dirty="0" smtClean="0"/>
              <a:t>5. Öğrenme Süreci ve Ders Planlaması: Bazı mezunlar, ders sürelerinin uzunluğu ve teorik ders yoğunluğunun yüksekliği nedeniyle öğrenme motivasyonunun azaldığını belirtmiştir. Online eğitim döneminde alınan derslerin mezuniyet öncesi yüz yüze tekrarlanmasının yararlı olacağı da dile getirilmiştir.</a:t>
            </a:r>
            <a:endParaRPr lang="tr-TR" dirty="0"/>
          </a:p>
        </p:txBody>
      </p:sp>
    </p:spTree>
    <p:extLst>
      <p:ext uri="{BB962C8B-B14F-4D97-AF65-F5344CB8AC3E}">
        <p14:creationId xmlns:p14="http://schemas.microsoft.com/office/powerpoint/2010/main" val="2998732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Mezuniyet Sonrası İş Hayatında En Çok Fayda Sağlayan Dersler</a:t>
            </a:r>
            <a:endParaRPr lang="tr-TR" dirty="0"/>
          </a:p>
        </p:txBody>
      </p:sp>
      <p:sp>
        <p:nvSpPr>
          <p:cNvPr id="7" name="İçerik Yer Tutucusu 6"/>
          <p:cNvSpPr>
            <a:spLocks noGrp="1"/>
          </p:cNvSpPr>
          <p:nvPr>
            <p:ph idx="1"/>
          </p:nvPr>
        </p:nvSpPr>
        <p:spPr/>
        <p:txBody>
          <a:bodyPr>
            <a:normAutofit fontScale="70000" lnSpcReduction="20000"/>
          </a:bodyPr>
          <a:lstStyle/>
          <a:p>
            <a:r>
              <a:rPr lang="tr-TR" dirty="0" smtClean="0"/>
              <a:t>Katılımcıların yanıtlarına göre, mezuniyet sonrası iş yaşamında en çok fayda sağladığı düşünülen dersler ağırlıklı olarak klinik uygulama ve temel hemşirelik alan dersleri olmuştur.1. En sık belirtilen dersler</a:t>
            </a:r>
            <a:r>
              <a:rPr lang="tr-TR" dirty="0" smtClean="0"/>
              <a:t>: İç </a:t>
            </a:r>
            <a:r>
              <a:rPr lang="tr-TR" dirty="0" smtClean="0"/>
              <a:t>Hastalıkları Hemşireliği </a:t>
            </a:r>
            <a:r>
              <a:rPr lang="tr-TR" dirty="0" smtClean="0"/>
              <a:t>: En </a:t>
            </a:r>
            <a:r>
              <a:rPr lang="tr-TR" dirty="0" smtClean="0"/>
              <a:t>çok vurgulanan ders olup, neredeyse tüm katılımcılar tarafından klinik uygulama açısından temel kazanım sağlayan ders olarak belirtilmiştir.</a:t>
            </a:r>
          </a:p>
          <a:p>
            <a:r>
              <a:rPr lang="tr-TR" dirty="0" smtClean="0"/>
              <a:t>Cerrahi Hemşireliği: Mezunlar, bu dersin ameliyathane ve klinik beceriler açısından önemli katkı sunduğunu belirtmiştir.</a:t>
            </a:r>
          </a:p>
          <a:p>
            <a:r>
              <a:rPr lang="tr-TR" dirty="0" smtClean="0"/>
              <a:t>Hemşirelik Esasları ve Mesleki Uygulama Dersleri: Özellikle temel hemşirelik becerilerinin kazandırılması yönüyle iş hayatına hazırlıkta etkili bulunmuştur.</a:t>
            </a:r>
          </a:p>
          <a:p>
            <a:r>
              <a:rPr lang="tr-TR" dirty="0" smtClean="0"/>
              <a:t>2. Diğer sıkça belirtilen alanlar</a:t>
            </a:r>
            <a:r>
              <a:rPr lang="tr-TR" dirty="0" smtClean="0"/>
              <a:t>: Psikiyatri</a:t>
            </a:r>
            <a:r>
              <a:rPr lang="tr-TR" dirty="0" smtClean="0"/>
              <a:t>, Kadın Sağlığı, Pediatri ve Yoğun Bakım Hemşireliği dersleri, özel uzmanlık alanlarında farkındalık kazandıran içerikleriyle öne çıkmıştır.</a:t>
            </a:r>
          </a:p>
          <a:p>
            <a:r>
              <a:rPr lang="tr-TR" dirty="0" smtClean="0"/>
              <a:t>Farmakoloji dersi, ilaç uygulamaları ve hasta güvenliği açısından iş hayatında en çok ihtiyaç duyulan teorik bilgi alanı olarak belirtilmiştir.</a:t>
            </a:r>
          </a:p>
          <a:p>
            <a:r>
              <a:rPr lang="tr-TR" dirty="0" smtClean="0"/>
              <a:t>Hemşirelikte Yönetim dersi, yöneticilik ve organizasyon becerileri açısından katkı sağlayan bir alan olarak ifade edilmiştir.3. Genel eğilim</a:t>
            </a:r>
            <a:r>
              <a:rPr lang="tr-TR" dirty="0" smtClean="0"/>
              <a:t>: Bazı </a:t>
            </a:r>
            <a:r>
              <a:rPr lang="tr-TR" dirty="0" smtClean="0"/>
              <a:t>mezunlar, “bütün derslerin katkı sağladığını” veya “derslerden çok öğretim elemanlarının niteliğinin belirleyici olduğunu” vurgulamıştır.</a:t>
            </a:r>
            <a:endParaRPr lang="tr-TR" dirty="0"/>
          </a:p>
        </p:txBody>
      </p:sp>
    </p:spTree>
    <p:extLst>
      <p:ext uri="{BB962C8B-B14F-4D97-AF65-F5344CB8AC3E}">
        <p14:creationId xmlns:p14="http://schemas.microsoft.com/office/powerpoint/2010/main" val="3052874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Mezuniyet Sonrası İş Hayatında En Çok Fayda Sağlayan Dersler</a:t>
            </a:r>
          </a:p>
        </p:txBody>
      </p:sp>
      <p:pic>
        <p:nvPicPr>
          <p:cNvPr id="4" name="İçerik Yer Tutucusu 3"/>
          <p:cNvPicPr>
            <a:picLocks noGrp="1" noChangeAspect="1"/>
          </p:cNvPicPr>
          <p:nvPr>
            <p:ph idx="1"/>
          </p:nvPr>
        </p:nvPicPr>
        <p:blipFill>
          <a:blip r:embed="rId2"/>
          <a:stretch>
            <a:fillRect/>
          </a:stretch>
        </p:blipFill>
        <p:spPr>
          <a:xfrm>
            <a:off x="2668211" y="1825625"/>
            <a:ext cx="6855577" cy="4351338"/>
          </a:xfrm>
          <a:prstGeom prst="rect">
            <a:avLst/>
          </a:prstGeom>
        </p:spPr>
      </p:pic>
    </p:spTree>
    <p:extLst>
      <p:ext uri="{BB962C8B-B14F-4D97-AF65-F5344CB8AC3E}">
        <p14:creationId xmlns:p14="http://schemas.microsoft.com/office/powerpoint/2010/main" val="3823779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sv-SE" dirty="0" smtClean="0"/>
              <a:t>Güncellenmesi veya Eklenmesi Önerilen Ders ve İçerikler</a:t>
            </a:r>
            <a:endParaRPr lang="tr-TR" dirty="0"/>
          </a:p>
        </p:txBody>
      </p:sp>
      <p:sp>
        <p:nvSpPr>
          <p:cNvPr id="3" name="İçerik Yer Tutucusu 2"/>
          <p:cNvSpPr>
            <a:spLocks noGrp="1"/>
          </p:cNvSpPr>
          <p:nvPr>
            <p:ph idx="1"/>
          </p:nvPr>
        </p:nvSpPr>
        <p:spPr/>
        <p:txBody>
          <a:bodyPr/>
          <a:lstStyle/>
          <a:p>
            <a:r>
              <a:rPr lang="tr-TR" dirty="0" smtClean="0"/>
              <a:t>Klinik ve Uygulamalı Derslerin Güçlendirilmesi</a:t>
            </a:r>
          </a:p>
          <a:p>
            <a:r>
              <a:rPr lang="tr-TR" dirty="0" smtClean="0"/>
              <a:t>Katılımcıların büyük çoğunluğu, uygulama ağırlığının artırılmasını önermektedir. Fizik muayene ve mesleki uygulama derslerinin teoriden çok uygulama temelli işlenmesi gerektiği vurgulanmıştır. Staj rotasyonlarının daha etkin planlanması, her öğrencinin uygulama ortamlarında aktif görev alabileceği şekilde düzenlenmesi önerilmiştir. “Vaka temelli derslerin” eklenmesi gerektiği sıkça belirtilmiştir.</a:t>
            </a:r>
            <a:endParaRPr lang="tr-TR" dirty="0"/>
          </a:p>
        </p:txBody>
      </p:sp>
    </p:spTree>
    <p:extLst>
      <p:ext uri="{BB962C8B-B14F-4D97-AF65-F5344CB8AC3E}">
        <p14:creationId xmlns:p14="http://schemas.microsoft.com/office/powerpoint/2010/main" val="1032449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sv-SE" dirty="0"/>
              <a:t>Güncellenmesi veya Eklenmesi Önerilen Ders ve İçerikler</a:t>
            </a:r>
            <a:endParaRPr lang="tr-TR" dirty="0"/>
          </a:p>
        </p:txBody>
      </p:sp>
      <p:pic>
        <p:nvPicPr>
          <p:cNvPr id="4" name="İçerik Yer Tutucusu 3"/>
          <p:cNvPicPr>
            <a:picLocks noGrp="1" noChangeAspect="1"/>
          </p:cNvPicPr>
          <p:nvPr>
            <p:ph idx="1"/>
          </p:nvPr>
        </p:nvPicPr>
        <p:blipFill>
          <a:blip r:embed="rId2"/>
          <a:stretch>
            <a:fillRect/>
          </a:stretch>
        </p:blipFill>
        <p:spPr>
          <a:xfrm>
            <a:off x="2290818" y="1825625"/>
            <a:ext cx="7610364" cy="4351338"/>
          </a:xfrm>
          <a:prstGeom prst="rect">
            <a:avLst/>
          </a:prstGeom>
        </p:spPr>
      </p:pic>
    </p:spTree>
    <p:extLst>
      <p:ext uri="{BB962C8B-B14F-4D97-AF65-F5344CB8AC3E}">
        <p14:creationId xmlns:p14="http://schemas.microsoft.com/office/powerpoint/2010/main" val="244317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smtClean="0"/>
              <a:t>Hemşirelik Bölümü Mezunlarının Eğitimine Bir Üst Seviyede Devam Etme </a:t>
            </a:r>
            <a:r>
              <a:rPr lang="tr-TR" dirty="0" smtClean="0"/>
              <a:t>Nedenleri</a:t>
            </a:r>
            <a:endParaRPr lang="tr-TR" dirty="0"/>
          </a:p>
        </p:txBody>
      </p:sp>
      <p:sp>
        <p:nvSpPr>
          <p:cNvPr id="8" name="İçerik Yer Tutucusu 7"/>
          <p:cNvSpPr>
            <a:spLocks noGrp="1"/>
          </p:cNvSpPr>
          <p:nvPr>
            <p:ph sz="half" idx="2"/>
          </p:nvPr>
        </p:nvSpPr>
        <p:spPr/>
        <p:txBody>
          <a:bodyPr>
            <a:normAutofit fontScale="92500" lnSpcReduction="20000"/>
          </a:bodyPr>
          <a:lstStyle/>
          <a:p>
            <a:r>
              <a:rPr lang="tr-TR" dirty="0" smtClean="0"/>
              <a:t>Katılımcıların eğitimlerine bir üst seviyede devam etme nedenleri incelendiğinde, %48’inin (15 kişi) bu kararı akademik kariyer hedefiyle aldığı görülmektedir.</a:t>
            </a:r>
          </a:p>
          <a:p>
            <a:r>
              <a:rPr lang="tr-TR" dirty="0" smtClean="0"/>
              <a:t>Bunu %19 (6 kişi) ile kişisel gelişim, %16 (5 kişi) ile iş bulamama veya daha iyi iş fırsatı arayışı, ve yine %16 (5 kişi) ile diğer nedenler izlemektedir.</a:t>
            </a:r>
          </a:p>
          <a:p>
            <a:r>
              <a:rPr lang="tr-TR" dirty="0" smtClean="0"/>
              <a:t>Farklı bir alana yönelme seçeneğini işaretleyen mezun bulunmamaktadır.</a:t>
            </a:r>
            <a:endParaRPr lang="tr-TR" dirty="0"/>
          </a:p>
        </p:txBody>
      </p:sp>
      <p:pic>
        <p:nvPicPr>
          <p:cNvPr id="2" name="İçerik Yer Tutucusu 1"/>
          <p:cNvPicPr>
            <a:picLocks noGrp="1" noChangeAspect="1"/>
          </p:cNvPicPr>
          <p:nvPr>
            <p:ph sz="half" idx="1"/>
          </p:nvPr>
        </p:nvPicPr>
        <p:blipFill>
          <a:blip r:embed="rId2"/>
          <a:stretch>
            <a:fillRect/>
          </a:stretch>
        </p:blipFill>
        <p:spPr>
          <a:xfrm>
            <a:off x="914400" y="2312126"/>
            <a:ext cx="5181600" cy="2504508"/>
          </a:xfrm>
          <a:prstGeom prst="rect">
            <a:avLst/>
          </a:prstGeom>
        </p:spPr>
      </p:pic>
    </p:spTree>
    <p:extLst>
      <p:ext uri="{BB962C8B-B14F-4D97-AF65-F5344CB8AC3E}">
        <p14:creationId xmlns:p14="http://schemas.microsoft.com/office/powerpoint/2010/main" val="515355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sv-SE" dirty="0" smtClean="0"/>
              <a:t>Güncellenmesi veya Eklenmesi Önerilen Ders ve İçerikler</a:t>
            </a:r>
            <a:endParaRPr lang="tr-TR" dirty="0"/>
          </a:p>
        </p:txBody>
      </p:sp>
      <p:sp>
        <p:nvSpPr>
          <p:cNvPr id="3" name="İçerik Yer Tutucusu 2"/>
          <p:cNvSpPr>
            <a:spLocks noGrp="1"/>
          </p:cNvSpPr>
          <p:nvPr>
            <p:ph idx="1"/>
          </p:nvPr>
        </p:nvSpPr>
        <p:spPr/>
        <p:txBody>
          <a:bodyPr/>
          <a:lstStyle/>
          <a:p>
            <a:r>
              <a:rPr lang="tr-TR" dirty="0" smtClean="0"/>
              <a:t>2. Yeni Ders Önerileri (Klinik Alanlara Yönelik)Bazı mezunlar, hemşirelik müfredatına güncel klinik uzmanlık alanlarına ilişkin yeni dersler eklenmesini önermiştir</a:t>
            </a:r>
            <a:r>
              <a:rPr lang="tr-TR" dirty="0" smtClean="0"/>
              <a:t>: Acil </a:t>
            </a:r>
            <a:r>
              <a:rPr lang="tr-TR" dirty="0" smtClean="0"/>
              <a:t>hemşireliği, Enfeksiyon kontrol hemşireliği, Yara bakım hemşireliği, Ameliyathane hemşireliği. Bu derslerin, mezuniyet sonrası günlük klinik pratikte sık karşılaşılan durumlara hazırlık açısından faydalı olacağı belirtilmiştir.</a:t>
            </a:r>
            <a:endParaRPr lang="tr-TR" dirty="0"/>
          </a:p>
        </p:txBody>
      </p:sp>
    </p:spTree>
    <p:extLst>
      <p:ext uri="{BB962C8B-B14F-4D97-AF65-F5344CB8AC3E}">
        <p14:creationId xmlns:p14="http://schemas.microsoft.com/office/powerpoint/2010/main" val="1093430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sv-SE" dirty="0" smtClean="0"/>
              <a:t>Güncellenmesi veya Eklenmesi Önerilen Ders ve İçerikler</a:t>
            </a:r>
            <a:endParaRPr lang="tr-TR" dirty="0"/>
          </a:p>
        </p:txBody>
      </p:sp>
      <p:sp>
        <p:nvSpPr>
          <p:cNvPr id="3" name="İçerik Yer Tutucusu 2"/>
          <p:cNvSpPr>
            <a:spLocks noGrp="1"/>
          </p:cNvSpPr>
          <p:nvPr>
            <p:ph idx="1"/>
          </p:nvPr>
        </p:nvSpPr>
        <p:spPr/>
        <p:txBody>
          <a:bodyPr>
            <a:normAutofit/>
          </a:bodyPr>
          <a:lstStyle/>
          <a:p>
            <a:r>
              <a:rPr lang="tr-TR" dirty="0" smtClean="0"/>
              <a:t>3. Laboratuvar ve Altyapı </a:t>
            </a:r>
            <a:r>
              <a:rPr lang="tr-TR" dirty="0" smtClean="0"/>
              <a:t>İyileştirmeleri:</a:t>
            </a:r>
          </a:p>
          <a:p>
            <a:r>
              <a:rPr lang="tr-TR" dirty="0" smtClean="0"/>
              <a:t>Birçok </a:t>
            </a:r>
            <a:r>
              <a:rPr lang="tr-TR" dirty="0" smtClean="0"/>
              <a:t>katılımcı, laboratuvar olanaklarının artırılması gerektiğini, özellikle anatomi, hemşirelik esasları ve fizik muayene derslerinin uygulamalı laboratuvar ortamında yapılmasının önemini vurgulamıştır.</a:t>
            </a:r>
          </a:p>
        </p:txBody>
      </p:sp>
    </p:spTree>
    <p:extLst>
      <p:ext uri="{BB962C8B-B14F-4D97-AF65-F5344CB8AC3E}">
        <p14:creationId xmlns:p14="http://schemas.microsoft.com/office/powerpoint/2010/main" val="312230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sv-SE" dirty="0" smtClean="0"/>
              <a:t>Güncellenmesi veya Eklenmesi Önerilen Ders ve İçerikler</a:t>
            </a:r>
            <a:endParaRPr lang="tr-TR" dirty="0"/>
          </a:p>
        </p:txBody>
      </p:sp>
      <p:sp>
        <p:nvSpPr>
          <p:cNvPr id="3" name="İçerik Yer Tutucusu 2"/>
          <p:cNvSpPr>
            <a:spLocks noGrp="1"/>
          </p:cNvSpPr>
          <p:nvPr>
            <p:ph idx="1"/>
          </p:nvPr>
        </p:nvSpPr>
        <p:spPr/>
        <p:txBody>
          <a:bodyPr/>
          <a:lstStyle/>
          <a:p>
            <a:r>
              <a:rPr lang="tr-TR" dirty="0" smtClean="0"/>
              <a:t>4. Temel Bilim Derslerinin Güncellenmesi Farmakoloji dersi, içeriğinin güncellenmesi ve klinik uygulamalarla ilişkilendirilmesi gerektiği en sık belirtilen önerilerden biridir. Anatomi dersinin “sadece slayt üzerinden değil, uygulamalı modellerle” işlenmesi önerilmiştir.</a:t>
            </a:r>
          </a:p>
          <a:p>
            <a:r>
              <a:rPr lang="tr-TR" dirty="0" smtClean="0"/>
              <a:t>5. Psikoloji ve İletişim Odaklı Seçmeli Dersler: Bazı mezunlar, hemşirelik öğrencilerinin psikolojik farkındalık, kişilik analizi ve iletişim becerileri konularında daha erken dönemde desteklenmesi gerektiğini vurgulamıştır. Bu kapsamda, birinci sınıftan itibaren kişisel gelişim ve iletişim temelli seçmeli dersler önerilmiştir.</a:t>
            </a:r>
          </a:p>
          <a:p>
            <a:endParaRPr lang="tr-TR" dirty="0"/>
          </a:p>
        </p:txBody>
      </p:sp>
    </p:spTree>
    <p:extLst>
      <p:ext uri="{BB962C8B-B14F-4D97-AF65-F5344CB8AC3E}">
        <p14:creationId xmlns:p14="http://schemas.microsoft.com/office/powerpoint/2010/main" val="1597478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Görüş ve Öneriler</a:t>
            </a:r>
            <a:endParaRPr lang="tr-TR" dirty="0"/>
          </a:p>
        </p:txBody>
      </p:sp>
      <p:sp>
        <p:nvSpPr>
          <p:cNvPr id="3" name="İçerik Yer Tutucusu 2"/>
          <p:cNvSpPr>
            <a:spLocks noGrp="1"/>
          </p:cNvSpPr>
          <p:nvPr>
            <p:ph idx="1"/>
          </p:nvPr>
        </p:nvSpPr>
        <p:spPr>
          <a:xfrm>
            <a:off x="838200" y="1384663"/>
            <a:ext cx="10515600" cy="4792300"/>
          </a:xfrm>
        </p:spPr>
        <p:txBody>
          <a:bodyPr>
            <a:normAutofit fontScale="92500" lnSpcReduction="10000"/>
          </a:bodyPr>
          <a:lstStyle/>
          <a:p>
            <a:r>
              <a:rPr lang="tr-TR" dirty="0" smtClean="0"/>
              <a:t>1. Uygulama Alanları ve Staj İyileştirmeleri: Katılımcıların büyük çoğunluğu, uygulama ve staj olanaklarının güçlendirilmesi gerektiğini belirtmiştir. Uygulama yapılan hastanelere ulaşım sorununun çözülmesi gerektiği sıkça dile getirilmiştir. Staj sürelerinin artırılması ve öğrencilerin özellikle 4. sınıfta </a:t>
            </a:r>
            <a:r>
              <a:rPr lang="tr-TR" dirty="0" err="1" smtClean="0"/>
              <a:t>intörn</a:t>
            </a:r>
            <a:r>
              <a:rPr lang="tr-TR" dirty="0" smtClean="0"/>
              <a:t> hemşire statüsünde, nöbet ve klinik sorumluluklarla daha aktif görev almasının önemine vurgu yapılmıştır. Uygulama ortamlarının daha aktif, geniş ve donanımlı hale getirilmesi gerektiği belirtilmiştir.</a:t>
            </a:r>
          </a:p>
          <a:p>
            <a:r>
              <a:rPr lang="tr-TR" dirty="0" smtClean="0"/>
              <a:t>2. Öğretim Elemanlarının Hazırlık ve Yöntemleri: Bazı mezunlar, öğretim elemanlarının derslere daha hazırlıklı gelmesi ve sadece slayt okuma yönteminin bırakılarak öğrenciyle etkileşimli, katılımcı yöntemlerin kullanılması gerektiğini ifade etmiştir. Teorik bilgilerin yanında uygulama ve örnek olay anlatımlarının artırılması gerektiği vurgulanmıştır. Bazı katılımcılar, öğretim elemanlarının öğrencilerin öğrenme düzeyini sorgulaması ve bireysel farklılıklara duyarlı olması gerektiğini önermiştir.</a:t>
            </a:r>
            <a:endParaRPr lang="tr-TR" dirty="0"/>
          </a:p>
        </p:txBody>
      </p:sp>
    </p:spTree>
    <p:extLst>
      <p:ext uri="{BB962C8B-B14F-4D97-AF65-F5344CB8AC3E}">
        <p14:creationId xmlns:p14="http://schemas.microsoft.com/office/powerpoint/2010/main" val="370777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Görüş ve Öneriler</a:t>
            </a:r>
            <a:endParaRPr lang="tr-TR" dirty="0"/>
          </a:p>
        </p:txBody>
      </p:sp>
      <p:sp>
        <p:nvSpPr>
          <p:cNvPr id="3" name="İçerik Yer Tutucusu 2"/>
          <p:cNvSpPr>
            <a:spLocks noGrp="1"/>
          </p:cNvSpPr>
          <p:nvPr>
            <p:ph idx="1"/>
          </p:nvPr>
        </p:nvSpPr>
        <p:spPr/>
        <p:txBody>
          <a:bodyPr>
            <a:normAutofit lnSpcReduction="10000"/>
          </a:bodyPr>
          <a:lstStyle/>
          <a:p>
            <a:r>
              <a:rPr lang="tr-TR" dirty="0" smtClean="0"/>
              <a:t>3. Eğitim Sürecinin Yapılandırılması: Bazı mezunlar, ders sürelerinin uzunluğu ve aşırı yoğun teorik içeriklerin öğrencilerde motivasyon kaybına yol açtığını belirtmiştir. Özellikle seçmeli derslerin kısa tutulması ve ana mesleki derslere ağırlık verilmesi gerektiği ifade edilmiştir. Ders sayısının azaltılarak staj sürelerinin artırılması önerilmiştir.</a:t>
            </a:r>
          </a:p>
          <a:p>
            <a:r>
              <a:rPr lang="tr-TR" dirty="0" smtClean="0"/>
              <a:t>4. Öğrenciye Yönelik Danışmanlık ve Koçluk Sistemi Önerisi</a:t>
            </a:r>
            <a:r>
              <a:rPr lang="tr-TR" dirty="0" smtClean="0"/>
              <a:t>: Bazı </a:t>
            </a:r>
            <a:r>
              <a:rPr lang="tr-TR" dirty="0" smtClean="0"/>
              <a:t>mezunlar, her öğretim elemanının belirli sayıda öğrenciyle birebir ilgilendiği bir “koçluk sistemi” kurulmasını önermiştir. Bu sistemin öğrencilerin hem akademik hem de kişisel gelişimine katkı sağlayacağı, öğretmen-öğrenci ilişkisini güçlendireceği belirtilmiştir.</a:t>
            </a:r>
            <a:endParaRPr lang="tr-TR" dirty="0"/>
          </a:p>
        </p:txBody>
      </p:sp>
    </p:spTree>
    <p:extLst>
      <p:ext uri="{BB962C8B-B14F-4D97-AF65-F5344CB8AC3E}">
        <p14:creationId xmlns:p14="http://schemas.microsoft.com/office/powerpoint/2010/main" val="1810825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Diğer Görüş ve Öneriler</a:t>
            </a:r>
            <a:endParaRPr lang="tr-TR" dirty="0"/>
          </a:p>
        </p:txBody>
      </p:sp>
      <p:sp>
        <p:nvSpPr>
          <p:cNvPr id="3" name="İçerik Yer Tutucusu 2"/>
          <p:cNvSpPr>
            <a:spLocks noGrp="1"/>
          </p:cNvSpPr>
          <p:nvPr>
            <p:ph idx="1"/>
          </p:nvPr>
        </p:nvSpPr>
        <p:spPr/>
        <p:txBody>
          <a:bodyPr/>
          <a:lstStyle/>
          <a:p>
            <a:r>
              <a:rPr lang="tr-TR" dirty="0" smtClean="0"/>
              <a:t>5. Fiziksel Altyapı ve Fakülte Binası Eksikliği: Bazı katılımcılar, fakülte binasının bulunmamasının ciddi bir eksiklik olduğunu vurgulamıştır. Özellikle uygulama laboratuvarlarının 100 kişilik sınıfları kaldırabilecek kapasitede olması gerektiği belirtilmiştir.</a:t>
            </a:r>
          </a:p>
          <a:p>
            <a:r>
              <a:rPr lang="tr-TR" dirty="0" smtClean="0"/>
              <a:t>6. Genel Memnuniyet ve Teşekkür İfadeleri</a:t>
            </a:r>
            <a:r>
              <a:rPr lang="tr-TR" dirty="0" smtClean="0"/>
              <a:t>: Bazı </a:t>
            </a:r>
            <a:r>
              <a:rPr lang="tr-TR" dirty="0" smtClean="0"/>
              <a:t>mezunlar, tüm eksikliklere rağmen eğitim sürecinden memnuniyet duyduklarını, öğretim elemanlarının desteğini takdir ettiklerini ve bölümü sevdiren hocalarına teşekkür ettiklerini ifade etmiştir.</a:t>
            </a:r>
            <a:endParaRPr lang="tr-TR" dirty="0"/>
          </a:p>
        </p:txBody>
      </p:sp>
    </p:spTree>
    <p:extLst>
      <p:ext uri="{BB962C8B-B14F-4D97-AF65-F5344CB8AC3E}">
        <p14:creationId xmlns:p14="http://schemas.microsoft.com/office/powerpoint/2010/main" val="379933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Hemşirelik Bölümü Mezunlarının Mevcut Çalışma </a:t>
            </a:r>
            <a:r>
              <a:rPr lang="tr-TR" dirty="0" smtClean="0"/>
              <a:t>Durumu</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3114755"/>
            <a:ext cx="5181600" cy="1773078"/>
          </a:xfrm>
          <a:prstGeom prst="rect">
            <a:avLst/>
          </a:prstGeom>
        </p:spPr>
      </p:pic>
      <p:sp>
        <p:nvSpPr>
          <p:cNvPr id="4" name="İçerik Yer Tutucusu 3"/>
          <p:cNvSpPr>
            <a:spLocks noGrp="1"/>
          </p:cNvSpPr>
          <p:nvPr>
            <p:ph sz="half" idx="2"/>
          </p:nvPr>
        </p:nvSpPr>
        <p:spPr/>
        <p:txBody>
          <a:bodyPr>
            <a:normAutofit/>
          </a:bodyPr>
          <a:lstStyle/>
          <a:p>
            <a:r>
              <a:rPr lang="tr-TR" dirty="0" smtClean="0"/>
              <a:t>Katılımcıların mevcut çalışma durumları incelendiğinde, 37 mezunun (%63,8) aktif olarak çalıştığı görülmektedir.11 mezun (%19) işsiz olup iş aradığını, 7 mezun (%12) işsiz olduğunu ancak iş aramadığını belirtmiştir.4 mezun (%6,9) ise “diğer” seçeneğini işaretlemiştir.</a:t>
            </a:r>
          </a:p>
        </p:txBody>
      </p:sp>
    </p:spTree>
    <p:extLst>
      <p:ext uri="{BB962C8B-B14F-4D97-AF65-F5344CB8AC3E}">
        <p14:creationId xmlns:p14="http://schemas.microsoft.com/office/powerpoint/2010/main" val="1067100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Hemşirelik Bölümü Mezunlarının Çalışma Alanı </a:t>
            </a:r>
            <a:r>
              <a:rPr lang="tr-TR" dirty="0" smtClean="0"/>
              <a:t>Dağılımı</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3058081"/>
            <a:ext cx="5181600" cy="1886426"/>
          </a:xfrm>
          <a:prstGeom prst="rect">
            <a:avLst/>
          </a:prstGeom>
        </p:spPr>
      </p:pic>
      <p:sp>
        <p:nvSpPr>
          <p:cNvPr id="4" name="İçerik Yer Tutucusu 3"/>
          <p:cNvSpPr>
            <a:spLocks noGrp="1"/>
          </p:cNvSpPr>
          <p:nvPr>
            <p:ph sz="half" idx="2"/>
          </p:nvPr>
        </p:nvSpPr>
        <p:spPr/>
        <p:txBody>
          <a:bodyPr/>
          <a:lstStyle/>
          <a:p>
            <a:r>
              <a:rPr lang="tr-TR" dirty="0" smtClean="0"/>
              <a:t>Katılımcıların çalışma alanlarına ilişkin dağılım incelendiğinde, 35 mezunun (%94,6) mezun olduğu alanda çalıştığı belirlenmiştir.2 mezun (%5,4) ise mezuniyet alanı dışında isteyerek çalışmaktadır. </a:t>
            </a:r>
          </a:p>
          <a:p>
            <a:r>
              <a:rPr lang="tr-TR" dirty="0" smtClean="0"/>
              <a:t>Mecburen alan dışı çalışan veya diğer seçeneğini belirten mezun bulunmamaktadır.</a:t>
            </a:r>
            <a:endParaRPr lang="tr-TR" dirty="0"/>
          </a:p>
        </p:txBody>
      </p:sp>
    </p:spTree>
    <p:extLst>
      <p:ext uri="{BB962C8B-B14F-4D97-AF65-F5344CB8AC3E}">
        <p14:creationId xmlns:p14="http://schemas.microsoft.com/office/powerpoint/2010/main" val="1636455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Hemşirelik Mezunlarının Çalışılan Sektör Dağılımı</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3130947"/>
            <a:ext cx="5181600" cy="1740693"/>
          </a:xfrm>
          <a:prstGeom prst="rect">
            <a:avLst/>
          </a:prstGeom>
        </p:spPr>
      </p:pic>
      <p:sp>
        <p:nvSpPr>
          <p:cNvPr id="4" name="İçerik Yer Tutucusu 3"/>
          <p:cNvSpPr>
            <a:spLocks noGrp="1"/>
          </p:cNvSpPr>
          <p:nvPr>
            <p:ph sz="half" idx="2"/>
          </p:nvPr>
        </p:nvSpPr>
        <p:spPr/>
        <p:txBody>
          <a:bodyPr/>
          <a:lstStyle/>
          <a:p>
            <a:r>
              <a:rPr lang="tr-TR" dirty="0" smtClean="0"/>
              <a:t>Katılımcıların çalıştıkları sektörler incelendiğinde, %89’unun (31 kişi) sağlık sektöründe görev yaptığı görülmektedir.</a:t>
            </a:r>
          </a:p>
          <a:p>
            <a:r>
              <a:rPr lang="tr-TR" dirty="0" smtClean="0"/>
              <a:t>Bunun dışında 1’er mezun (%3’er oranla) eğitim, pazarlama ve kamu hizmetleri alanlarında çalışmaktadır.1 katılımcı (%3) ise çalışmadığını belirtmiştir.</a:t>
            </a:r>
            <a:endParaRPr lang="tr-TR" dirty="0"/>
          </a:p>
        </p:txBody>
      </p:sp>
    </p:spTree>
    <p:extLst>
      <p:ext uri="{BB962C8B-B14F-4D97-AF65-F5344CB8AC3E}">
        <p14:creationId xmlns:p14="http://schemas.microsoft.com/office/powerpoint/2010/main" val="424996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Hemşirelik Bölümü Mezunlarının Kurum Türü </a:t>
            </a:r>
            <a:r>
              <a:rPr lang="tr-TR" dirty="0" smtClean="0"/>
              <a:t>Dağılımı</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3132614"/>
            <a:ext cx="5181600" cy="1737360"/>
          </a:xfrm>
          <a:prstGeom prst="rect">
            <a:avLst/>
          </a:prstGeom>
        </p:spPr>
      </p:pic>
      <p:sp>
        <p:nvSpPr>
          <p:cNvPr id="4" name="İçerik Yer Tutucusu 3"/>
          <p:cNvSpPr>
            <a:spLocks noGrp="1"/>
          </p:cNvSpPr>
          <p:nvPr>
            <p:ph sz="half" idx="2"/>
          </p:nvPr>
        </p:nvSpPr>
        <p:spPr/>
        <p:txBody>
          <a:bodyPr/>
          <a:lstStyle/>
          <a:p>
            <a:r>
              <a:rPr lang="tr-TR" dirty="0" smtClean="0"/>
              <a:t>Katılımcıların çalıştıkları kurum türleri incelendiğinde, 30 mezunun (%71,4) kamu kurumlarında, 12 mezunun (%28,6) ise özel sektörde çalıştığı belirlenmiştir.</a:t>
            </a:r>
          </a:p>
          <a:p>
            <a:r>
              <a:rPr lang="tr-TR" dirty="0" smtClean="0"/>
              <a:t>Kendi işini yapan veya diğer kategorisinde yer alan mezun bulunmamaktadır.</a:t>
            </a:r>
            <a:endParaRPr lang="tr-TR" dirty="0"/>
          </a:p>
        </p:txBody>
      </p:sp>
    </p:spTree>
    <p:extLst>
      <p:ext uri="{BB962C8B-B14F-4D97-AF65-F5344CB8AC3E}">
        <p14:creationId xmlns:p14="http://schemas.microsoft.com/office/powerpoint/2010/main" val="3316908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Hemşirelik Bölümü Mezunlarının Çalışılan Pozisyon / Görev </a:t>
            </a:r>
            <a:r>
              <a:rPr lang="tr-TR" dirty="0" smtClean="0"/>
              <a:t>Dağılımı</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3132614"/>
            <a:ext cx="5181600" cy="1737360"/>
          </a:xfrm>
          <a:prstGeom prst="rect">
            <a:avLst/>
          </a:prstGeom>
        </p:spPr>
      </p:pic>
      <p:sp>
        <p:nvSpPr>
          <p:cNvPr id="4" name="İçerik Yer Tutucusu 3"/>
          <p:cNvSpPr>
            <a:spLocks noGrp="1"/>
          </p:cNvSpPr>
          <p:nvPr>
            <p:ph sz="half" idx="2"/>
          </p:nvPr>
        </p:nvSpPr>
        <p:spPr/>
        <p:txBody>
          <a:bodyPr/>
          <a:lstStyle/>
          <a:p>
            <a:r>
              <a:rPr lang="tr-TR" dirty="0" smtClean="0"/>
              <a:t>Katılımcıların çalıştıkları pozisyonlar incelendiğinde, 39 katılımcının 35’i (%89,7) hemşire olarak görev yapmaktadır.</a:t>
            </a:r>
          </a:p>
          <a:p>
            <a:r>
              <a:rPr lang="tr-TR" dirty="0" smtClean="0"/>
              <a:t>Bunun dışında 1 kişi (%2,6) sağlık teknikeri, 1 kişi (%2,6) öğretmen, 1 kişi (%2,6) satış temsilcisi olarak çalışmaktadır.</a:t>
            </a:r>
          </a:p>
          <a:p>
            <a:r>
              <a:rPr lang="tr-TR" dirty="0" smtClean="0"/>
              <a:t>Ayrıca 1 katılımcı (%2,6) şu anda çalışmadığını belirtmiştir.</a:t>
            </a:r>
            <a:endParaRPr lang="tr-TR" dirty="0"/>
          </a:p>
        </p:txBody>
      </p:sp>
    </p:spTree>
    <p:extLst>
      <p:ext uri="{BB962C8B-B14F-4D97-AF65-F5344CB8AC3E}">
        <p14:creationId xmlns:p14="http://schemas.microsoft.com/office/powerpoint/2010/main" val="13773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Mezuniyet Sonrası İşe Başlama Süresi</a:t>
            </a:r>
            <a:endParaRPr lang="tr-TR" dirty="0"/>
          </a:p>
        </p:txBody>
      </p:sp>
      <p:pic>
        <p:nvPicPr>
          <p:cNvPr id="5" name="İçerik Yer Tutucusu 4"/>
          <p:cNvPicPr>
            <a:picLocks noGrp="1" noChangeAspect="1"/>
          </p:cNvPicPr>
          <p:nvPr>
            <p:ph sz="half" idx="1"/>
          </p:nvPr>
        </p:nvPicPr>
        <p:blipFill>
          <a:blip r:embed="rId2"/>
          <a:stretch>
            <a:fillRect/>
          </a:stretch>
        </p:blipFill>
        <p:spPr>
          <a:xfrm>
            <a:off x="838200" y="3096538"/>
            <a:ext cx="5181600" cy="1809511"/>
          </a:xfrm>
          <a:prstGeom prst="rect">
            <a:avLst/>
          </a:prstGeom>
        </p:spPr>
      </p:pic>
      <p:sp>
        <p:nvSpPr>
          <p:cNvPr id="4" name="İçerik Yer Tutucusu 3"/>
          <p:cNvSpPr>
            <a:spLocks noGrp="1"/>
          </p:cNvSpPr>
          <p:nvPr>
            <p:ph sz="half" idx="2"/>
          </p:nvPr>
        </p:nvSpPr>
        <p:spPr/>
        <p:txBody>
          <a:bodyPr>
            <a:normAutofit lnSpcReduction="10000"/>
          </a:bodyPr>
          <a:lstStyle/>
          <a:p>
            <a:r>
              <a:rPr lang="tr-TR" dirty="0" smtClean="0"/>
              <a:t>Katılımcıların mezuniyet sonrasında işe başlama süreleri incelendiğinde, 26 mezunun (%43,3) 0–6 ay içinde iş hayatına atıldığı görülmektedir.8 mezun (%13,3) 6–12 ay aralığında, 7 mezun (%11,7) ise 1 yıldan daha uzun sürede işe başlamıştır.15 mezun (%25) ise halen bir işte çalışmadığını belirtmiştir</a:t>
            </a:r>
            <a:r>
              <a:rPr lang="tr-TR" dirty="0" smtClean="0"/>
              <a:t>. “</a:t>
            </a:r>
            <a:r>
              <a:rPr lang="tr-TR" dirty="0" smtClean="0"/>
              <a:t>Diğer” seçeneğini işaretleyen katılımcı bulunmamaktadır.</a:t>
            </a:r>
            <a:endParaRPr lang="tr-TR" dirty="0"/>
          </a:p>
        </p:txBody>
      </p:sp>
    </p:spTree>
    <p:extLst>
      <p:ext uri="{BB962C8B-B14F-4D97-AF65-F5344CB8AC3E}">
        <p14:creationId xmlns:p14="http://schemas.microsoft.com/office/powerpoint/2010/main" val="343416113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2225</Words>
  <Application>Microsoft Office PowerPoint</Application>
  <PresentationFormat>Geniş ekran</PresentationFormat>
  <Paragraphs>99</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Calibri</vt:lpstr>
      <vt:lpstr>Calibri Light</vt:lpstr>
      <vt:lpstr>Office Teması</vt:lpstr>
      <vt:lpstr>Osmaniye Korkut Ata Üniversitesi Sağlık Bilimleri Fakültesi Hemşirelik Bölümü Mezun Geri Bildirim Anketi Sonuçları (2025)</vt:lpstr>
      <vt:lpstr>PowerPoint Sunusu</vt:lpstr>
      <vt:lpstr>Hemşirelik Bölümü Mezunlarının Eğitimine Bir Üst Seviyede Devam Etme Nedenleri</vt:lpstr>
      <vt:lpstr>Hemşirelik Bölümü Mezunlarının Mevcut Çalışma Durumu</vt:lpstr>
      <vt:lpstr>Hemşirelik Bölümü Mezunlarının Çalışma Alanı Dağılımı</vt:lpstr>
      <vt:lpstr>Hemşirelik Mezunlarının Çalışılan Sektör Dağılımı</vt:lpstr>
      <vt:lpstr>Hemşirelik Bölümü Mezunlarının Kurum Türü Dağılımı</vt:lpstr>
      <vt:lpstr>Hemşirelik Bölümü Mezunlarının Çalışılan Pozisyon / Görev Dağılımı</vt:lpstr>
      <vt:lpstr>Mezuniyet Sonrası İşe Başlama Süresi</vt:lpstr>
      <vt:lpstr>Mezuniyet Sonrası İşe Başlama Süresi</vt:lpstr>
      <vt:lpstr>Çalışma Yerinin Bulunduğu Bölge</vt:lpstr>
      <vt:lpstr>Çalışma Pozisyonunda Yabancı Dil Kullanım Düzeyi</vt:lpstr>
      <vt:lpstr>Programın Eğitim Kalitesine İlişkin Mezun Görüşleri</vt:lpstr>
      <vt:lpstr>Programın Eğitim Kalitesine İlişkin Mezun Görüşleri</vt:lpstr>
      <vt:lpstr>PowerPoint Sunusu</vt:lpstr>
      <vt:lpstr>Eğitimin Mesleki Yaşama Katkısına İlişkin Mezun Görüşleri</vt:lpstr>
      <vt:lpstr>Eğitimin Mesleki Yaşama Katkısına İlişkin Mezun Görüşleri</vt:lpstr>
      <vt:lpstr>Eğitimin Mesleki Yaşama Katkısına İlişkin Mezun Görüşleri</vt:lpstr>
      <vt:lpstr>Mezuniyet Sonrası Bölümle İletişim Durumu</vt:lpstr>
      <vt:lpstr>PowerPoint Sunusu</vt:lpstr>
      <vt:lpstr> Aşağıdaki faaliyetlere gönüllü olarak katkı sunmak ister misiniz?</vt:lpstr>
      <vt:lpstr>Genel Lisans Eğitimi Değerlendirmesi</vt:lpstr>
      <vt:lpstr>Eksik Olduğu Düşünülen Konular ve Dersler</vt:lpstr>
      <vt:lpstr>Eksik Olduğu Düşünülen Konular ve Dersler</vt:lpstr>
      <vt:lpstr>Eksik Olduğu Düşünülen Konular ve Dersler</vt:lpstr>
      <vt:lpstr>Mezuniyet Sonrası İş Hayatında En Çok Fayda Sağlayan Dersler</vt:lpstr>
      <vt:lpstr>Mezuniyet Sonrası İş Hayatında En Çok Fayda Sağlayan Dersler</vt:lpstr>
      <vt:lpstr>Güncellenmesi veya Eklenmesi Önerilen Ders ve İçerikler</vt:lpstr>
      <vt:lpstr>Güncellenmesi veya Eklenmesi Önerilen Ders ve İçerikler</vt:lpstr>
      <vt:lpstr>Güncellenmesi veya Eklenmesi Önerilen Ders ve İçerikler</vt:lpstr>
      <vt:lpstr>Güncellenmesi veya Eklenmesi Önerilen Ders ve İçerikler</vt:lpstr>
      <vt:lpstr>Güncellenmesi veya Eklenmesi Önerilen Ders ve İçerikler</vt:lpstr>
      <vt:lpstr>Diğer Görüş ve Öneriler</vt:lpstr>
      <vt:lpstr>Diğer Görüş ve Öneriler</vt:lpstr>
      <vt:lpstr>Diğer Görüş ve Öneriler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Osmaniye Korkut Ata Üniversitesi Sağlık Bilimleri Fakültesi Hemşirelik Bölümü Mezun Geri Bildirim Anketi Sonuçları (2025)</dc:title>
  <dc:creator>Songül GÜNGÖR</dc:creator>
  <cp:lastModifiedBy>Songül GÜNGÖR</cp:lastModifiedBy>
  <cp:revision>89</cp:revision>
  <dcterms:created xsi:type="dcterms:W3CDTF">2025-11-12T06:50:39Z</dcterms:created>
  <dcterms:modified xsi:type="dcterms:W3CDTF">2025-11-13T07:35:03Z</dcterms:modified>
</cp:coreProperties>
</file>