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2" r:id="rId2"/>
    <p:sldId id="261" r:id="rId3"/>
    <p:sldId id="303" r:id="rId4"/>
    <p:sldId id="267" r:id="rId5"/>
    <p:sldId id="319" r:id="rId6"/>
    <p:sldId id="288" r:id="rId7"/>
    <p:sldId id="293" r:id="rId8"/>
    <p:sldId id="296" r:id="rId9"/>
    <p:sldId id="304" r:id="rId10"/>
    <p:sldId id="287" r:id="rId11"/>
    <p:sldId id="308" r:id="rId12"/>
    <p:sldId id="309" r:id="rId13"/>
    <p:sldId id="306" r:id="rId14"/>
    <p:sldId id="260" r:id="rId15"/>
    <p:sldId id="290" r:id="rId16"/>
    <p:sldId id="276" r:id="rId17"/>
    <p:sldId id="283" r:id="rId18"/>
    <p:sldId id="317" r:id="rId19"/>
    <p:sldId id="311" r:id="rId20"/>
    <p:sldId id="307" r:id="rId21"/>
    <p:sldId id="312" r:id="rId22"/>
    <p:sldId id="314" r:id="rId23"/>
    <p:sldId id="313" r:id="rId24"/>
    <p:sldId id="310" r:id="rId25"/>
    <p:sldId id="315" r:id="rId26"/>
    <p:sldId id="316" r:id="rId27"/>
    <p:sldId id="289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94671" autoAdjust="0"/>
  </p:normalViewPr>
  <p:slideViewPr>
    <p:cSldViewPr>
      <p:cViewPr varScale="1">
        <p:scale>
          <a:sx n="79" d="100"/>
          <a:sy n="79" d="100"/>
        </p:scale>
        <p:origin x="833" y="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843584"/>
        <c:axId val="34165504"/>
      </c:barChart>
      <c:catAx>
        <c:axId val="6984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r-TR"/>
          </a:p>
        </c:txPr>
        <c:crossAx val="34165504"/>
        <c:crosses val="autoZero"/>
        <c:auto val="1"/>
        <c:lblAlgn val="ctr"/>
        <c:lblOffset val="100"/>
        <c:noMultiLvlLbl val="0"/>
      </c:catAx>
      <c:valAx>
        <c:axId val="34165504"/>
        <c:scaling>
          <c:orientation val="minMax"/>
        </c:scaling>
        <c:delete val="0"/>
        <c:axPos val="l"/>
        <c:majorGridlines/>
        <c:numFmt formatCode="gene\ra\l" sourceLinked="1"/>
        <c:majorTickMark val="out"/>
        <c:minorTickMark val="none"/>
        <c:tickLblPos val="nextTo"/>
        <c:crossAx val="69843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692038495188102E-2"/>
          <c:y val="2.5428331875182269E-2"/>
          <c:w val="0.90286351706036749"/>
          <c:h val="0.578762029746281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öğrenci!$B$3:$B$19</c:f>
              <c:strCache>
                <c:ptCount val="17"/>
                <c:pt idx="0">
                  <c:v>YBS</c:v>
                </c:pt>
                <c:pt idx="1">
                  <c:v>Enerji Müh.</c:v>
                </c:pt>
                <c:pt idx="2">
                  <c:v>Biyoloji</c:v>
                </c:pt>
                <c:pt idx="3">
                  <c:v>İşletme</c:v>
                </c:pt>
                <c:pt idx="4">
                  <c:v>Mak. Müh.</c:v>
                </c:pt>
                <c:pt idx="5">
                  <c:v>Gıda Müh.</c:v>
                </c:pt>
                <c:pt idx="6">
                  <c:v>İnş. Müh.</c:v>
                </c:pt>
                <c:pt idx="7">
                  <c:v>Kimya Müh.</c:v>
                </c:pt>
                <c:pt idx="8">
                  <c:v>Sos. Bil. Enst.</c:v>
                </c:pt>
                <c:pt idx="9">
                  <c:v>Fen Bil. Enst.</c:v>
                </c:pt>
                <c:pt idx="10">
                  <c:v>Elktrk. Müh.</c:v>
                </c:pt>
                <c:pt idx="11">
                  <c:v>İktisat</c:v>
                </c:pt>
                <c:pt idx="12">
                  <c:v>Kimya </c:v>
                </c:pt>
                <c:pt idx="13">
                  <c:v>MYO</c:v>
                </c:pt>
                <c:pt idx="14">
                  <c:v>Siy. Bil. K. Y.</c:v>
                </c:pt>
                <c:pt idx="15">
                  <c:v>UTL</c:v>
                </c:pt>
                <c:pt idx="16">
                  <c:v>Staj</c:v>
                </c:pt>
              </c:strCache>
            </c:strRef>
          </c:cat>
          <c:val>
            <c:numRef>
              <c:f>öğrenci!$C$3:$C$19</c:f>
              <c:numCache>
                <c:formatCode>gene\ra\l</c:formatCode>
                <c:ptCount val="17"/>
                <c:pt idx="0">
                  <c:v>33</c:v>
                </c:pt>
                <c:pt idx="1">
                  <c:v>36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23</c:v>
                </c:pt>
                <c:pt idx="6">
                  <c:v>31</c:v>
                </c:pt>
                <c:pt idx="7">
                  <c:v>12</c:v>
                </c:pt>
                <c:pt idx="8">
                  <c:v>12</c:v>
                </c:pt>
                <c:pt idx="9">
                  <c:v>9</c:v>
                </c:pt>
                <c:pt idx="10">
                  <c:v>18</c:v>
                </c:pt>
                <c:pt idx="11">
                  <c:v>7</c:v>
                </c:pt>
                <c:pt idx="12">
                  <c:v>2</c:v>
                </c:pt>
                <c:pt idx="13">
                  <c:v>4</c:v>
                </c:pt>
                <c:pt idx="14">
                  <c:v>4</c:v>
                </c:pt>
                <c:pt idx="15">
                  <c:v>11</c:v>
                </c:pt>
                <c:pt idx="16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F1-4D80-B91D-93C52B529E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979024"/>
        <c:axId val="91535136"/>
      </c:barChart>
      <c:catAx>
        <c:axId val="212979024"/>
        <c:scaling>
          <c:orientation val="minMax"/>
        </c:scaling>
        <c:delete val="0"/>
        <c:axPos val="b"/>
        <c:numFmt formatCode="Gene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tr-TR"/>
          </a:p>
        </c:txPr>
        <c:crossAx val="91535136"/>
        <c:crosses val="autoZero"/>
        <c:auto val="1"/>
        <c:lblAlgn val="ctr"/>
        <c:lblOffset val="100"/>
        <c:noMultiLvlLbl val="0"/>
      </c:catAx>
      <c:valAx>
        <c:axId val="9153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\ra\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12979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9843584"/>
        <c:axId val="34165504"/>
      </c:barChart>
      <c:catAx>
        <c:axId val="698435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tr-TR"/>
          </a:p>
        </c:txPr>
        <c:crossAx val="34165504"/>
        <c:crosses val="autoZero"/>
        <c:auto val="1"/>
        <c:lblAlgn val="ctr"/>
        <c:lblOffset val="100"/>
        <c:noMultiLvlLbl val="0"/>
      </c:catAx>
      <c:valAx>
        <c:axId val="34165504"/>
        <c:scaling>
          <c:orientation val="minMax"/>
        </c:scaling>
        <c:delete val="0"/>
        <c:axPos val="l"/>
        <c:majorGridlines/>
        <c:numFmt formatCode="gene\ra\l" sourceLinked="1"/>
        <c:majorTickMark val="out"/>
        <c:minorTickMark val="none"/>
        <c:tickLblPos val="nextTo"/>
        <c:crossAx val="69843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personel!$B$4:$B$5</c:f>
              <c:strCache>
                <c:ptCount val="2"/>
                <c:pt idx="0">
                  <c:v>Akademik</c:v>
                </c:pt>
                <c:pt idx="1">
                  <c:v>İdari</c:v>
                </c:pt>
              </c:strCache>
            </c:strRef>
          </c:cat>
          <c:val>
            <c:numRef>
              <c:f>personel!$C$4:$C$5</c:f>
              <c:numCache>
                <c:formatCode>gene\ra\l</c:formatCode>
                <c:ptCount val="2"/>
                <c:pt idx="0">
                  <c:v>105</c:v>
                </c:pt>
                <c:pt idx="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7D-4DAA-8E91-B00B9688C6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1654528"/>
        <c:axId val="303378192"/>
      </c:barChart>
      <c:catAx>
        <c:axId val="301654528"/>
        <c:scaling>
          <c:orientation val="minMax"/>
        </c:scaling>
        <c:delete val="0"/>
        <c:axPos val="b"/>
        <c:numFmt formatCode="Gene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3378192"/>
        <c:crosses val="autoZero"/>
        <c:auto val="1"/>
        <c:lblAlgn val="ctr"/>
        <c:lblOffset val="100"/>
        <c:noMultiLvlLbl val="0"/>
      </c:catAx>
      <c:valAx>
        <c:axId val="30337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\ra\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301654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E78F1-A3D1-4779-B0F3-951E6D561D20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9D400-046E-4EFB-87FE-E579A7A3560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595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ss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C9D400-046E-4EFB-87FE-E579A7A3560C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857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9107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098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96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7047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7760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1868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7828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839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73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64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106A1-2B82-4862-86FF-6C35F67FA221}" type="datetimeFigureOut">
              <a:rPr lang="tr-TR" smtClean="0"/>
              <a:pPr/>
              <a:t>15.07.2022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97E59-EC5C-4065-A622-4B080DEC81AC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659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rasmus" TargetMode="External"/><Relationship Id="rId2" Type="http://schemas.openxmlformats.org/officeDocument/2006/relationships/hyperlink" Target="http://erasmus.osmaniye.edu.tr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rasmus@osmaniye.edu.tr" TargetMode="External"/><Relationship Id="rId2" Type="http://schemas.openxmlformats.org/officeDocument/2006/relationships/hyperlink" Target="http://erasmus.osmaniye.edu.t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697158"/>
          </a:xfrm>
        </p:spPr>
        <p:txBody>
          <a:bodyPr>
            <a:normAutofit/>
          </a:bodyPr>
          <a:lstStyle/>
          <a:p>
            <a:pPr algn="r"/>
            <a:r>
              <a:rPr lang="tr-TR" sz="2800" b="1" dirty="0"/>
              <a:t> </a:t>
            </a:r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>
          <a:xfrm>
            <a:off x="1981200" y="2022394"/>
            <a:ext cx="8229600" cy="3494839"/>
          </a:xfrm>
        </p:spPr>
        <p:txBody>
          <a:bodyPr/>
          <a:lstStyle/>
          <a:p>
            <a:pPr marL="0" indent="0" algn="ctr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OKÜ </a:t>
            </a:r>
          </a:p>
          <a:p>
            <a:pPr marL="0" indent="0" algn="ctr">
              <a:buNone/>
            </a:pP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DIŞ İLİŞKİLER BİRİMİ TANITIMI</a:t>
            </a:r>
          </a:p>
          <a:p>
            <a:pPr marL="0" indent="0" algn="ctr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okü logo ile ilgili görsel sonucu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" name="AutoShape 4" descr="okü logo ile ilgili görsel sonucu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528" y="325236"/>
            <a:ext cx="1080120" cy="1274966"/>
          </a:xfrm>
          <a:prstGeom prst="rect">
            <a:avLst/>
          </a:prstGeom>
        </p:spPr>
      </p:pic>
      <p:sp>
        <p:nvSpPr>
          <p:cNvPr id="6" name="AutoShape 6" descr="çukurova logo ile ilgili görsel sonucu"/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8" descr="çukurova logo ile ilgili görsel sonucu"/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" name="AutoShape 10" descr="çukurova logo ile ilgili görsel sonucu"/>
          <p:cNvSpPr>
            <a:spLocks noChangeAspect="1" noChangeArrowheads="1"/>
          </p:cNvSpPr>
          <p:nvPr/>
        </p:nvSpPr>
        <p:spPr bwMode="auto">
          <a:xfrm>
            <a:off x="6553200" y="3886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" name="AutoShape 12" descr="çukurova logo ile ilgili görsel sonucu"/>
          <p:cNvSpPr>
            <a:spLocks noChangeAspect="1" noChangeArrowheads="1"/>
          </p:cNvSpPr>
          <p:nvPr/>
        </p:nvSpPr>
        <p:spPr bwMode="auto">
          <a:xfrm>
            <a:off x="6705600" y="403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4" descr="çukurova logo ile ilgili görsel sonucu"/>
          <p:cNvSpPr>
            <a:spLocks noChangeAspect="1" noChangeArrowheads="1"/>
          </p:cNvSpPr>
          <p:nvPr/>
        </p:nvSpPr>
        <p:spPr bwMode="auto">
          <a:xfrm>
            <a:off x="6858000" y="4191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AutoShape 16" descr="erasmus 30. yıl ile ilgili görsel sonucu"/>
          <p:cNvSpPr>
            <a:spLocks noChangeAspect="1" noChangeArrowheads="1"/>
          </p:cNvSpPr>
          <p:nvPr/>
        </p:nvSpPr>
        <p:spPr bwMode="auto">
          <a:xfrm>
            <a:off x="7010400" y="4343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64" y="224041"/>
            <a:ext cx="1719808" cy="1514953"/>
          </a:xfrm>
          <a:prstGeom prst="rect">
            <a:avLst/>
          </a:prstGeom>
        </p:spPr>
      </p:pic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6886" y="358350"/>
            <a:ext cx="1691680" cy="1304444"/>
          </a:xfrm>
          <a:prstGeom prst="rect">
            <a:avLst/>
          </a:prstGeom>
        </p:spPr>
      </p:pic>
      <p:pic>
        <p:nvPicPr>
          <p:cNvPr id="1026" name="Picture 2" descr="http://international.cu.edu.tr/tr/staj/Logo%20CukurovaMed.jpg">
            <a:extLst>
              <a:ext uri="{FF2B5EF4-FFF2-40B4-BE49-F238E27FC236}">
                <a16:creationId xmlns:a16="http://schemas.microsoft.com/office/drawing/2014/main" id="{177FBEA5-2CC5-465D-AEC3-F85121A5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072" y="116612"/>
            <a:ext cx="1853480" cy="169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lusal ajans logo ile ilgili görsel sonucu">
            <a:extLst>
              <a:ext uri="{FF2B5EF4-FFF2-40B4-BE49-F238E27FC236}">
                <a16:creationId xmlns:a16="http://schemas.microsoft.com/office/drawing/2014/main" id="{65D62A51-EE60-43BC-A794-4B8AF65DE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25" y="325237"/>
            <a:ext cx="1546251" cy="1274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83535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400" b="1" u="sng" dirty="0">
                <a:solidFill>
                  <a:srgbClr val="C00000"/>
                </a:solidFill>
              </a:rPr>
              <a:t>Başvuru Şartları; Öğrenci-Öğrenim ve Staj Hareketliliği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7427168" cy="3196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noProof="1">
                <a:cs typeface="Times New Roman" panose="02020603050405020304" pitchFamily="18" charset="0"/>
              </a:rPr>
              <a:t>Önlisans Not Ortalaması; 2.20</a:t>
            </a:r>
          </a:p>
          <a:p>
            <a:pPr marL="0" indent="0">
              <a:buNone/>
            </a:pPr>
            <a:r>
              <a:rPr lang="tr-TR" sz="2000" b="1" noProof="1">
                <a:cs typeface="Times New Roman" panose="02020603050405020304" pitchFamily="18" charset="0"/>
              </a:rPr>
              <a:t>Lisans; 2.20</a:t>
            </a:r>
          </a:p>
          <a:p>
            <a:pPr marL="0" indent="0">
              <a:buNone/>
            </a:pPr>
            <a:r>
              <a:rPr lang="tr-TR" sz="2000" b="1" noProof="1">
                <a:cs typeface="Times New Roman" panose="02020603050405020304" pitchFamily="18" charset="0"/>
              </a:rPr>
              <a:t>Yüksek Lisans; 2.50</a:t>
            </a:r>
          </a:p>
          <a:p>
            <a:pPr marL="0" indent="0">
              <a:buNone/>
            </a:pPr>
            <a:r>
              <a:rPr lang="tr-TR" sz="2000" b="1" noProof="1">
                <a:cs typeface="Times New Roman" panose="02020603050405020304" pitchFamily="18" charset="0"/>
              </a:rPr>
              <a:t>Doktora; 2.50</a:t>
            </a:r>
          </a:p>
          <a:p>
            <a:pPr marL="0" indent="0">
              <a:buNone/>
            </a:pPr>
            <a:r>
              <a:rPr lang="tr-TR" sz="2000" b="1" noProof="1">
                <a:cs typeface="Times New Roman" panose="02020603050405020304" pitchFamily="18" charset="0"/>
              </a:rPr>
              <a:t>Erasmus+ Dil Sınavı (Zorunlu)</a:t>
            </a:r>
          </a:p>
          <a:p>
            <a:pPr marL="0" indent="0">
              <a:buNone/>
            </a:pPr>
            <a:r>
              <a:rPr lang="tr-TR" sz="2000" b="1" noProof="1">
                <a:cs typeface="Times New Roman" panose="02020603050405020304" pitchFamily="18" charset="0"/>
              </a:rPr>
              <a:t>Erasmus+ Dil Sınavı % 50 + AGNO % 50; 50 ve üzeri olanlar…</a:t>
            </a:r>
          </a:p>
          <a:p>
            <a:pPr marL="0" indent="0">
              <a:buNone/>
            </a:pPr>
            <a:endParaRPr lang="tr-TR" sz="2000" b="1" noProof="1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4122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A83F7A3-9200-4306-8865-6419A749B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tr-TR" sz="2800" dirty="0"/>
              <a:t>Seçim Ölçütleri ve Puan Tablosu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BE52A8E1-4E63-438E-B399-0FB357EB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124744"/>
            <a:ext cx="5384800" cy="4065749"/>
          </a:xfrm>
          <a:prstGeom prst="rect">
            <a:avLst/>
          </a:prstGeom>
          <a:noFill/>
        </p:spPr>
      </p:pic>
      <p:pic>
        <p:nvPicPr>
          <p:cNvPr id="9" name="İçerik Yer Tutucusu 3">
            <a:extLst>
              <a:ext uri="{FF2B5EF4-FFF2-40B4-BE49-F238E27FC236}">
                <a16:creationId xmlns:a16="http://schemas.microsoft.com/office/drawing/2014/main" id="{CBFA7D9A-75B5-4389-AB67-99AA1F2985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87496" y="1417639"/>
            <a:ext cx="5725128" cy="382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96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6E6B5E6-1F84-4B15-B986-ED5654798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274638"/>
            <a:ext cx="10526960" cy="639761"/>
          </a:xfrm>
        </p:spPr>
        <p:txBody>
          <a:bodyPr>
            <a:normAutofit fontScale="90000"/>
          </a:bodyPr>
          <a:lstStyle/>
          <a:p>
            <a:r>
              <a:rPr lang="tr-TR" dirty="0"/>
              <a:t>Yeni Dönem Hibe Miktarları</a:t>
            </a:r>
            <a:endParaRPr lang="en-US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5D861B6F-1134-4AA7-AAED-4F25A419E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441" y="1052736"/>
            <a:ext cx="1076092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974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400" b="1" u="sng" dirty="0">
                <a:solidFill>
                  <a:srgbClr val="C00000"/>
                </a:solidFill>
              </a:rPr>
              <a:t>Hedeflerimiz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tr-TR" sz="2000" b="1" u="sng" dirty="0" err="1">
                <a:cs typeface="Times New Roman" panose="02020603050405020304" pitchFamily="18" charset="0"/>
              </a:rPr>
              <a:t>Erasmus</a:t>
            </a:r>
            <a:r>
              <a:rPr lang="tr-TR" sz="2000" noProof="1">
                <a:cs typeface="Times New Roman" panose="02020603050405020304" pitchFamily="18" charset="0"/>
              </a:rPr>
              <a:t>; Hedefimiz nitelikli değişim hareketlilikleri yaparak üniversitemizin uluslararası platformda saygın ve tanınır üniversiteler arasında yer almasına yardımcı olarak, Öğrencilerimize Avrupa boyutunda eğitim fırsatları sunmaktır.</a:t>
            </a:r>
          </a:p>
        </p:txBody>
      </p:sp>
      <p:pic>
        <p:nvPicPr>
          <p:cNvPr id="3074" name="Picture 2" descr="C:\Users\funda\Desktop\FUNDA WEB SAYFASI\RESİMLER\hedef resi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484785"/>
            <a:ext cx="3520380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08837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400" b="1" dirty="0">
                <a:solidFill>
                  <a:srgbClr val="C00000"/>
                </a:solidFill>
              </a:rPr>
              <a:t>Dış İlişkiler Birimi-Kurumsal Yapılanma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u="sng" dirty="0"/>
              <a:t>Koordinatörlerimiz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2"/>
          </p:nvPr>
        </p:nvSpPr>
        <p:spPr>
          <a:xfrm>
            <a:off x="1631504" y="2174876"/>
            <a:ext cx="5050904" cy="319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Dış İlişkiler &amp; </a:t>
            </a:r>
            <a:r>
              <a:rPr lang="tr-TR" sz="22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Erasmus</a:t>
            </a:r>
            <a:r>
              <a:rPr lang="tr-TR" sz="2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Kurum Koordinatörü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Doç. Dr. Ceyhun YÜKSELİR</a:t>
            </a:r>
          </a:p>
          <a:p>
            <a:pPr marL="0" indent="0">
              <a:buNone/>
            </a:pPr>
            <a:endParaRPr lang="tr-T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Farabi Kurum Koordinatörü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Dr. </a:t>
            </a:r>
            <a:r>
              <a:rPr lang="tr-TR" sz="2000" dirty="0" err="1">
                <a:solidFill>
                  <a:srgbClr val="C00000"/>
                </a:solidFill>
              </a:rPr>
              <a:t>Öğr</a:t>
            </a:r>
            <a:r>
              <a:rPr lang="tr-TR" sz="2000" dirty="0">
                <a:solidFill>
                  <a:srgbClr val="C00000"/>
                </a:solidFill>
              </a:rPr>
              <a:t>. Üyesi Halil Özdemir</a:t>
            </a:r>
          </a:p>
          <a:p>
            <a:pPr marL="0" indent="0">
              <a:buNone/>
            </a:pPr>
            <a:endParaRPr lang="tr-TR" sz="2000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tr-TR" u="sng" dirty="0"/>
              <a:t>Ofis Çalışanlarımız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960096" y="2174876"/>
            <a:ext cx="3816424" cy="3198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Dış İlişkiler Birimi</a:t>
            </a:r>
          </a:p>
          <a:p>
            <a:pPr marL="0" indent="0">
              <a:buNone/>
            </a:pPr>
            <a:r>
              <a:rPr lang="tr-TR" sz="2000" dirty="0" err="1">
                <a:solidFill>
                  <a:srgbClr val="C00000"/>
                </a:solidFill>
              </a:rPr>
              <a:t>Öğr</a:t>
            </a:r>
            <a:r>
              <a:rPr lang="tr-TR" sz="2000" dirty="0">
                <a:solidFill>
                  <a:srgbClr val="C00000"/>
                </a:solidFill>
              </a:rPr>
              <a:t>. Gör. Funda </a:t>
            </a:r>
            <a:r>
              <a:rPr lang="tr-TR" sz="2000" dirty="0" err="1">
                <a:solidFill>
                  <a:srgbClr val="C00000"/>
                </a:solidFill>
              </a:rPr>
              <a:t>Özbakır</a:t>
            </a:r>
            <a:r>
              <a:rPr lang="tr-TR" sz="2000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tr-TR" sz="2000" dirty="0" err="1">
                <a:solidFill>
                  <a:srgbClr val="C00000"/>
                </a:solidFill>
              </a:rPr>
              <a:t>Öğr</a:t>
            </a:r>
            <a:r>
              <a:rPr lang="tr-TR" sz="2000" dirty="0">
                <a:solidFill>
                  <a:srgbClr val="C00000"/>
                </a:solidFill>
              </a:rPr>
              <a:t>. Gör. Göksel Coşkun</a:t>
            </a:r>
          </a:p>
          <a:p>
            <a:pPr marL="0" indent="0">
              <a:buNone/>
            </a:pPr>
            <a:r>
              <a:rPr lang="tr-TR" sz="2000" dirty="0" err="1">
                <a:solidFill>
                  <a:srgbClr val="C00000"/>
                </a:solidFill>
              </a:rPr>
              <a:t>Öğr</a:t>
            </a:r>
            <a:r>
              <a:rPr lang="tr-TR" sz="2000" dirty="0">
                <a:solidFill>
                  <a:srgbClr val="C00000"/>
                </a:solidFill>
              </a:rPr>
              <a:t>. Gör. Mustafa Gökberk Çapraz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Mustafa Kaynar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Süleyman Kaplan</a:t>
            </a:r>
          </a:p>
          <a:p>
            <a:pPr marL="0" indent="0">
              <a:buNone/>
            </a:pPr>
            <a:r>
              <a:rPr lang="tr-TR" sz="2000" dirty="0">
                <a:solidFill>
                  <a:srgbClr val="C00000"/>
                </a:solidFill>
              </a:rPr>
              <a:t>Ahmet Cihan</a:t>
            </a:r>
          </a:p>
          <a:p>
            <a:pPr marL="0" indent="0">
              <a:buNone/>
            </a:pPr>
            <a:endParaRPr lang="tr-TR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18909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İletişim Bilgilerimiz</a:t>
            </a:r>
            <a:br>
              <a:rPr lang="tr-TR" dirty="0"/>
            </a:br>
            <a:endParaRPr lang="tr-TR" dirty="0"/>
          </a:p>
        </p:txBody>
      </p:sp>
      <p:sp>
        <p:nvSpPr>
          <p:cNvPr id="5" name="İçerik Yer Tutucusu 4"/>
          <p:cNvSpPr>
            <a:spLocks noGrp="1"/>
          </p:cNvSpPr>
          <p:nvPr>
            <p:ph sz="half" idx="4294967295"/>
          </p:nvPr>
        </p:nvSpPr>
        <p:spPr>
          <a:xfrm>
            <a:off x="1631504" y="1556792"/>
            <a:ext cx="8892480" cy="4177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i="1" dirty="0">
                <a:solidFill>
                  <a:prstClr val="black"/>
                </a:solidFill>
              </a:rPr>
              <a:t>Dış İlişkiler Birimi, (Mühendislik Fak. Batı Girişi)</a:t>
            </a:r>
          </a:p>
          <a:p>
            <a:pPr marL="0" indent="0">
              <a:buNone/>
            </a:pPr>
            <a:r>
              <a:rPr lang="tr-TR" sz="2400" i="1" dirty="0">
                <a:solidFill>
                  <a:prstClr val="black"/>
                </a:solidFill>
              </a:rPr>
              <a:t>Tel: (+90)328 827 10 00 (2001,2002,2003,2004,2005)	   </a:t>
            </a:r>
          </a:p>
          <a:p>
            <a:pPr marL="0" indent="0">
              <a:buNone/>
            </a:pPr>
            <a:r>
              <a:rPr lang="tr-TR" sz="2400" i="1" dirty="0">
                <a:solidFill>
                  <a:prstClr val="black"/>
                </a:solidFill>
                <a:hlinkClick r:id="rId2"/>
              </a:rPr>
              <a:t>e-mail: </a:t>
            </a:r>
            <a:r>
              <a:rPr lang="tr-TR" sz="24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disiliskiler@osmaniye.edu.tr</a:t>
            </a:r>
          </a:p>
          <a:p>
            <a:pPr marL="0" indent="0">
              <a:buNone/>
            </a:pPr>
            <a:r>
              <a:rPr lang="tr-TR" sz="24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erasmus@osmaniye.edu.tr</a:t>
            </a:r>
          </a:p>
          <a:p>
            <a:pPr marL="0" indent="0">
              <a:buNone/>
            </a:pPr>
            <a:r>
              <a:rPr lang="tr-TR" sz="24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farabi@osmaniye.edu.tr</a:t>
            </a:r>
          </a:p>
          <a:p>
            <a:pPr marL="0" indent="0">
              <a:buNone/>
            </a:pPr>
            <a:r>
              <a:rPr lang="tr-TR" sz="2400" i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mevlana@osmaniye.edu.tr</a:t>
            </a:r>
          </a:p>
          <a:p>
            <a:pPr marL="0" indent="0">
              <a:buNone/>
            </a:pPr>
            <a:r>
              <a:rPr lang="tr-TR" sz="2400" i="1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tr-TR" sz="2400" i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3"/>
              </a:rPr>
              <a:t>www.facebook.com/Erasmus</a:t>
            </a:r>
            <a:r>
              <a:rPr lang="tr-TR" sz="2400" i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.oku</a:t>
            </a:r>
            <a:endParaRPr lang="tr-TR" sz="2000" u="sng" dirty="0">
              <a:solidFill>
                <a:schemeClr val="accent3">
                  <a:lumMod val="60000"/>
                  <a:lumOff val="4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funda\Desktop\FUNDA WEB SAYFASI\RESİMLER\telef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060848"/>
            <a:ext cx="1832992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9137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267494"/>
            <a:ext cx="8229600" cy="1073274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almak için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052736"/>
            <a:ext cx="8229600" cy="5402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Öncelikle: 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http://erasmus.osmaniye.edu.tr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e-mail ile sorununuzu bildirin.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ofis ziyaret 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Günler	:Pazartesi-Salı-Çarşamba-Perşembe-Cuma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Saat	: 13:00-17:00         </a:t>
            </a: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E-posta :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erasmus@osmaniye.edu.tr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http://www.facebook.com/profile.php?id=100003807004743</a:t>
            </a:r>
          </a:p>
        </p:txBody>
      </p:sp>
    </p:spTree>
    <p:extLst>
      <p:ext uri="{BB962C8B-B14F-4D97-AF65-F5344CB8AC3E}">
        <p14:creationId xmlns:p14="http://schemas.microsoft.com/office/powerpoint/2010/main" val="2388765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Bilgi almak için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124745"/>
            <a:ext cx="8892480" cy="511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Yukarı Ok 3"/>
          <p:cNvSpPr/>
          <p:nvPr/>
        </p:nvSpPr>
        <p:spPr>
          <a:xfrm>
            <a:off x="7032104" y="3284984"/>
            <a:ext cx="720080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9096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834FAE3-EE3A-40B5-A310-0D5BCAF5BD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196753"/>
            <a:ext cx="7066880" cy="4752528"/>
          </a:xfrm>
        </p:spPr>
      </p:pic>
    </p:spTree>
    <p:extLst>
      <p:ext uri="{BB962C8B-B14F-4D97-AF65-F5344CB8AC3E}">
        <p14:creationId xmlns:p14="http://schemas.microsoft.com/office/powerpoint/2010/main" val="1455320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286C692C-B3C1-4557-A5A3-58BEB6089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124745"/>
            <a:ext cx="7228285" cy="4818857"/>
          </a:xfrm>
        </p:spPr>
      </p:pic>
    </p:spTree>
    <p:extLst>
      <p:ext uri="{BB962C8B-B14F-4D97-AF65-F5344CB8AC3E}">
        <p14:creationId xmlns:p14="http://schemas.microsoft.com/office/powerpoint/2010/main" val="3549198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/>
          </a:bodyPr>
          <a:lstStyle/>
          <a:p>
            <a:pPr algn="l"/>
            <a:r>
              <a:rPr lang="tr-TR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Dış İlişkiler Birimi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063552" y="908721"/>
            <a:ext cx="8229600" cy="47419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OKÜ’nün uluslararasılaşma stratejisinin geliştirilmesi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ve uygulanmasında üniversite çapında koordinasyonu sağlamak.</a:t>
            </a:r>
          </a:p>
          <a:p>
            <a:pPr>
              <a:lnSpc>
                <a:spcPct val="150000"/>
              </a:lnSpc>
            </a:pPr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OKÜ’ yü uluslararası 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platformlarda temsil etmek.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OKÜ öğrencileri, akademik ve idari personelinin uluslararası deneyimlerini çoğaltmak.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OKÜ’ de öğrenim gören uluslararası öğrenci sayısını arttırmak ve bunun için gerekli olan </a:t>
            </a:r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stratejileri geliştirmek ve uygulamak</a:t>
            </a: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OKÜ’ ye gelen uluslararası öğrenci ve öğretim üyeleri için bir çözüm merkezi olmak.</a:t>
            </a:r>
          </a:p>
        </p:txBody>
      </p:sp>
    </p:spTree>
    <p:extLst>
      <p:ext uri="{BB962C8B-B14F-4D97-AF65-F5344CB8AC3E}">
        <p14:creationId xmlns:p14="http://schemas.microsoft.com/office/powerpoint/2010/main" val="375057830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5FBA913-60F4-48CE-AD28-49374A704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124745"/>
            <a:ext cx="7112980" cy="4741987"/>
          </a:xfrm>
        </p:spPr>
      </p:pic>
    </p:spTree>
    <p:extLst>
      <p:ext uri="{BB962C8B-B14F-4D97-AF65-F5344CB8AC3E}">
        <p14:creationId xmlns:p14="http://schemas.microsoft.com/office/powerpoint/2010/main" val="3933291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8B30DDB6-67EC-49A4-A0D8-64B21409B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124745"/>
            <a:ext cx="7228285" cy="4818857"/>
          </a:xfrm>
        </p:spPr>
      </p:pic>
    </p:spTree>
    <p:extLst>
      <p:ext uri="{BB962C8B-B14F-4D97-AF65-F5344CB8AC3E}">
        <p14:creationId xmlns:p14="http://schemas.microsoft.com/office/powerpoint/2010/main" val="2363002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C503F19-D397-484E-BC6A-1289AC86BF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40" y="1116766"/>
            <a:ext cx="7200800" cy="4800534"/>
          </a:xfrm>
        </p:spPr>
      </p:pic>
    </p:spTree>
    <p:extLst>
      <p:ext uri="{BB962C8B-B14F-4D97-AF65-F5344CB8AC3E}">
        <p14:creationId xmlns:p14="http://schemas.microsoft.com/office/powerpoint/2010/main" val="21080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ACDB22F9-8063-4A5F-A18D-D28F0823B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088332"/>
            <a:ext cx="7282904" cy="4855270"/>
          </a:xfrm>
        </p:spPr>
      </p:pic>
    </p:spTree>
    <p:extLst>
      <p:ext uri="{BB962C8B-B14F-4D97-AF65-F5344CB8AC3E}">
        <p14:creationId xmlns:p14="http://schemas.microsoft.com/office/powerpoint/2010/main" val="1009703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81CE1BA9-0A39-4DE8-BC30-2417608E5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528" y="1088332"/>
            <a:ext cx="7282904" cy="4855270"/>
          </a:xfrm>
        </p:spPr>
      </p:pic>
    </p:spTree>
    <p:extLst>
      <p:ext uri="{BB962C8B-B14F-4D97-AF65-F5344CB8AC3E}">
        <p14:creationId xmlns:p14="http://schemas.microsoft.com/office/powerpoint/2010/main" val="215597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7" name="İçerik Yer Tutucusu 6">
            <a:extLst>
              <a:ext uri="{FF2B5EF4-FFF2-40B4-BE49-F238E27FC236}">
                <a16:creationId xmlns:a16="http://schemas.microsoft.com/office/drawing/2014/main" id="{623132FA-C1DF-4025-AEA3-2CE32AABE9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143068"/>
            <a:ext cx="7200800" cy="4800534"/>
          </a:xfrm>
        </p:spPr>
      </p:pic>
    </p:spTree>
    <p:extLst>
      <p:ext uri="{BB962C8B-B14F-4D97-AF65-F5344CB8AC3E}">
        <p14:creationId xmlns:p14="http://schemas.microsoft.com/office/powerpoint/2010/main" val="29832168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31E5228-76C9-4B7D-A008-17083CB90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DIŞ İLİŞKİLER</a:t>
            </a:r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48D5619-BE96-4D0F-942F-3717369E2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32" y="1113454"/>
            <a:ext cx="7272808" cy="4848539"/>
          </a:xfrm>
        </p:spPr>
      </p:pic>
    </p:spTree>
    <p:extLst>
      <p:ext uri="{BB962C8B-B14F-4D97-AF65-F5344CB8AC3E}">
        <p14:creationId xmlns:p14="http://schemas.microsoft.com/office/powerpoint/2010/main" val="2537171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254888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endParaRPr lang="tr-TR" dirty="0"/>
          </a:p>
          <a:p>
            <a:pPr marL="0" indent="0" algn="ctr">
              <a:buNone/>
            </a:pPr>
            <a:r>
              <a:rPr lang="tr-TR" sz="5400" dirty="0">
                <a:latin typeface="Tempus Sans ITC" pitchFamily="82" charset="0"/>
              </a:rPr>
              <a:t> </a:t>
            </a:r>
            <a:r>
              <a:rPr lang="tr-TR" sz="5200" dirty="0">
                <a:latin typeface="Tempus Sans ITC" pitchFamily="82" charset="0"/>
              </a:rPr>
              <a:t>Katılımınız İçin Teşekkürler…</a:t>
            </a:r>
          </a:p>
          <a:p>
            <a:pPr marL="0" indent="0" algn="ctr">
              <a:buNone/>
            </a:pPr>
            <a:r>
              <a:rPr lang="tr-TR" sz="5200" dirty="0">
                <a:latin typeface="Tempus Sans ITC" pitchFamily="82" charset="0"/>
              </a:rPr>
              <a:t>Sorular?</a:t>
            </a:r>
          </a:p>
        </p:txBody>
      </p:sp>
    </p:spTree>
    <p:extLst>
      <p:ext uri="{BB962C8B-B14F-4D97-AF65-F5344CB8AC3E}">
        <p14:creationId xmlns:p14="http://schemas.microsoft.com/office/powerpoint/2010/main" val="167375503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b="1" dirty="0" err="1">
                <a:solidFill>
                  <a:srgbClr val="C00000"/>
                </a:solidFill>
              </a:rPr>
              <a:t>Erasmus</a:t>
            </a:r>
            <a:r>
              <a:rPr lang="tr-TR" b="1" dirty="0">
                <a:solidFill>
                  <a:srgbClr val="C00000"/>
                </a:solidFill>
              </a:rPr>
              <a:t>+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91544" y="1340768"/>
            <a:ext cx="8229600" cy="4277072"/>
          </a:xfrm>
        </p:spPr>
        <p:txBody>
          <a:bodyPr>
            <a:normAutofit/>
          </a:bodyPr>
          <a:lstStyle/>
          <a:p>
            <a:pPr algn="just"/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Programın amacı, AB üyesi ülkeler ile AB'ye aday ülkelerin yüksek öğrenim kurumları arasında iş birliği yaparak, yüksek öğrenim alanında Avrupa'yı ön plana çıkarmaktır. Bu amaç kapsamında; her yıl binlerce öğrenci ve akademik personele, eğitim ve öğretim hayatlarının bir kısmını program kapsamındaki ülkelerden birinde devam ettirme ve iki ülke arasında akademik projeler geliştirme hakkı tanınmaktadır.</a:t>
            </a:r>
          </a:p>
        </p:txBody>
      </p:sp>
    </p:spTree>
    <p:extLst>
      <p:ext uri="{BB962C8B-B14F-4D97-AF65-F5344CB8AC3E}">
        <p14:creationId xmlns:p14="http://schemas.microsoft.com/office/powerpoint/2010/main" val="1641682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2400" b="1" u="sng" dirty="0" err="1">
                <a:solidFill>
                  <a:srgbClr val="C00000"/>
                </a:solidFill>
              </a:rPr>
              <a:t>Erasmus</a:t>
            </a:r>
            <a:r>
              <a:rPr lang="tr-TR" sz="2400" b="1" u="sng" dirty="0">
                <a:solidFill>
                  <a:srgbClr val="C00000"/>
                </a:solidFill>
              </a:rPr>
              <a:t> Üniversite Beyannamesi, (</a:t>
            </a:r>
            <a:r>
              <a:rPr lang="tr-TR" sz="2400" b="1" u="sng" dirty="0" err="1">
                <a:solidFill>
                  <a:srgbClr val="C00000"/>
                </a:solidFill>
              </a:rPr>
              <a:t>Erasmus</a:t>
            </a:r>
            <a:r>
              <a:rPr lang="tr-TR" sz="2400" b="1" u="sng" dirty="0">
                <a:solidFill>
                  <a:srgbClr val="C00000"/>
                </a:solidFill>
              </a:rPr>
              <a:t> Charter </a:t>
            </a:r>
            <a:r>
              <a:rPr lang="tr-TR" sz="2400" b="1" u="sng" dirty="0" err="1">
                <a:solidFill>
                  <a:srgbClr val="C00000"/>
                </a:solidFill>
              </a:rPr>
              <a:t>for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Higher</a:t>
            </a:r>
            <a:r>
              <a:rPr lang="tr-TR" sz="2400" b="1" u="sng" dirty="0">
                <a:solidFill>
                  <a:srgbClr val="C00000"/>
                </a:solidFill>
              </a:rPr>
              <a:t> </a:t>
            </a:r>
            <a:r>
              <a:rPr lang="tr-TR" sz="2400" b="1" u="sng" dirty="0" err="1">
                <a:solidFill>
                  <a:srgbClr val="C00000"/>
                </a:solidFill>
              </a:rPr>
              <a:t>Education</a:t>
            </a:r>
            <a:r>
              <a:rPr lang="tr-TR" sz="2400" b="1" u="sng" dirty="0">
                <a:solidFill>
                  <a:srgbClr val="C00000"/>
                </a:solidFill>
              </a:rPr>
              <a:t>- ECHE)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991544" y="1340769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000" dirty="0"/>
          </a:p>
          <a:p>
            <a:pPr>
              <a:lnSpc>
                <a:spcPct val="150000"/>
              </a:lnSpc>
            </a:pPr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 Erasmus Üniversite Beyannamesini; 2010 Şubat ayında almaya hak kazanmıştır. Avrupa Komisyonu’nun 2014 hedefiyle birlikte Erasmus Programı 2014-2021 ‘Erasmus (+) Plus’ adı altında isim değişikliği ile devamlılığını sürdürmektedir.</a:t>
            </a:r>
          </a:p>
          <a:p>
            <a:pPr>
              <a:lnSpc>
                <a:spcPct val="150000"/>
              </a:lnSpc>
            </a:pPr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 Tükiye Ulusal Ajansı tarafından yapılan değerlendirme sonucunda 2021-2027 dönemleri için de faaliyete katılmaya uygun bulunmuştur.</a:t>
            </a:r>
          </a:p>
          <a:p>
            <a:pPr marL="0" indent="0">
              <a:spcBef>
                <a:spcPts val="0"/>
              </a:spcBef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31427251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4C7E1D-C18F-3021-46EC-987F83FF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382944" cy="1138138"/>
          </a:xfrm>
        </p:spPr>
        <p:txBody>
          <a:bodyPr>
            <a:normAutofit fontScale="90000"/>
          </a:bodyPr>
          <a:lstStyle/>
          <a:p>
            <a:br>
              <a:rPr lang="tr-T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tr-TR" sz="4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tr-TR" sz="4400" b="1" i="0" u="none" strike="noStrike" baseline="0" dirty="0" err="1">
                <a:solidFill>
                  <a:srgbClr val="FF0000"/>
                </a:solidFill>
                <a:latin typeface="Calibri" panose="020F0502020204030204" pitchFamily="34" charset="0"/>
              </a:rPr>
              <a:t>Erasmus</a:t>
            </a:r>
            <a:r>
              <a:rPr lang="tr-TR" sz="4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 Size ne tür olanaklar sağlar?</a:t>
            </a:r>
            <a:br>
              <a:rPr lang="tr-TR" sz="4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15DAB5-1902-5E6B-71B6-D17B8B3F4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4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Öğrenci Hareketliliği</a:t>
            </a:r>
            <a:r>
              <a:rPr lang="tr-T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tr-T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Ortak kurumlarda </a:t>
            </a:r>
            <a:r>
              <a:rPr lang="tr-TR" sz="4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öğrenim görme</a:t>
            </a:r>
            <a:endParaRPr lang="tr-TR" sz="4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4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İşletmelerde/iş yerlerinde </a:t>
            </a:r>
            <a:r>
              <a:rPr lang="tr-TR" sz="4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staj yapma</a:t>
            </a:r>
            <a:endParaRPr lang="tr-TR" sz="40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tr-TR" sz="32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Tüm öğretim kademeleri + yeni mezunlar (staj)</a:t>
            </a:r>
          </a:p>
          <a:p>
            <a:r>
              <a:rPr lang="tr-TR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3 -12 ay süre öğrenim</a:t>
            </a:r>
          </a:p>
          <a:p>
            <a:r>
              <a:rPr lang="tr-TR" sz="36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2 -12 ay süre staj</a:t>
            </a:r>
          </a:p>
          <a:p>
            <a:r>
              <a:rPr lang="tr-T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Her bir öğrenim kademesinde (lisans/</a:t>
            </a:r>
            <a:r>
              <a:rPr lang="tr-TR" sz="20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yl</a:t>
            </a:r>
            <a:r>
              <a:rPr lang="tr-TR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/doktora) ayrı ayrı 12 aya kadar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917565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tr-TR" sz="2400" b="1" u="sng" dirty="0" err="1">
                <a:solidFill>
                  <a:srgbClr val="C00000"/>
                </a:solidFill>
              </a:rPr>
              <a:t>Erasmus</a:t>
            </a:r>
            <a:r>
              <a:rPr lang="tr-TR" sz="2400" b="1" u="sng" dirty="0">
                <a:solidFill>
                  <a:srgbClr val="C00000"/>
                </a:solidFill>
              </a:rPr>
              <a:t> - </a:t>
            </a:r>
            <a:r>
              <a:rPr lang="tr-TR" sz="2400" b="1" u="sng" dirty="0" err="1">
                <a:solidFill>
                  <a:srgbClr val="C00000"/>
                </a:solidFill>
              </a:rPr>
              <a:t>Erasmus</a:t>
            </a:r>
            <a:r>
              <a:rPr lang="tr-TR" sz="2400" b="1" u="sng" dirty="0">
                <a:solidFill>
                  <a:srgbClr val="C00000"/>
                </a:solidFill>
              </a:rPr>
              <a:t> (+) Plus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063552" y="1600201"/>
            <a:ext cx="8280920" cy="4133055"/>
          </a:xfrm>
        </p:spPr>
        <p:txBody>
          <a:bodyPr>
            <a:normAutofit/>
          </a:bodyPr>
          <a:lstStyle/>
          <a:p>
            <a:pPr algn="just"/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Erasmus Programı; 2014 - 2021 yılları arasında  Erasmus (+) Plus isim değişikliği birlikte; programın kendi içinde de farklılıkları beraberinde getirmiştir.</a:t>
            </a:r>
          </a:p>
          <a:p>
            <a:pPr algn="just"/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Öğrenciler açısından en önemli değişiklik ise </a:t>
            </a:r>
            <a:r>
              <a:rPr lang="tr-TR" sz="2000" b="1" u="sng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mezun olduktan sonra </a:t>
            </a:r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da Staj Hareketliliği kapsamında Erasmus+ faaliyetlerinden faydalanılabiliyor olmasıdır.</a:t>
            </a:r>
          </a:p>
          <a:p>
            <a:pPr algn="just"/>
            <a:r>
              <a:rPr lang="tr-TR" sz="20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Diğer önemli değişiklik ise Avrupa dışında ki ülkeler ile KA107 Credit Mobility adı altında hareketlilikten faydalanılabilmektedir.</a:t>
            </a:r>
          </a:p>
          <a:p>
            <a:pPr marL="0" indent="0">
              <a:buNone/>
            </a:pP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26845331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tr-TR" sz="2400" b="1" u="sng" dirty="0" err="1">
                <a:solidFill>
                  <a:srgbClr val="C00000"/>
                </a:solidFill>
              </a:rPr>
              <a:t>Erasmus</a:t>
            </a:r>
            <a:r>
              <a:rPr lang="tr-TR" sz="2400" b="1" u="sng" dirty="0">
                <a:solidFill>
                  <a:srgbClr val="C00000"/>
                </a:solidFill>
              </a:rPr>
              <a:t>+ -  </a:t>
            </a:r>
            <a:r>
              <a:rPr lang="tr-TR" sz="2400" b="1" u="sng" dirty="0" err="1">
                <a:solidFill>
                  <a:srgbClr val="C00000"/>
                </a:solidFill>
              </a:rPr>
              <a:t>Erasmus</a:t>
            </a:r>
            <a:r>
              <a:rPr lang="tr-TR" sz="2400" b="1" u="sng" dirty="0">
                <a:solidFill>
                  <a:srgbClr val="C00000"/>
                </a:solidFill>
              </a:rPr>
              <a:t>+ Staj 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2063552" y="980729"/>
            <a:ext cx="8280920" cy="48965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 Dış İlişkiler Birimi tarafından, 2014-2015 döneminde   </a:t>
            </a:r>
            <a:r>
              <a:rPr lang="tr-TR" sz="29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Erasmus+ Programı </a:t>
            </a:r>
            <a:r>
              <a:rPr lang="tr-TR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kapsamında </a:t>
            </a:r>
            <a:r>
              <a:rPr lang="tr-TR" sz="29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Staj Hareketlilik faaliyeti </a:t>
            </a:r>
            <a:r>
              <a:rPr lang="tr-TR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gerçekleştirmek amacı ile Türk  Ulusal Ajansı’na  yapılan “Yükseköğretim Ulusal Hareketlilik Konsorsiyumu Akreditasyonu” başvurusu kabul edilmiş olup, bu kapsamda;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Çukurova Üniversitesi Koordinatörlüğünde </a:t>
            </a:r>
            <a:r>
              <a:rPr lang="tr-TR" sz="2900" i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(Çağ Üniversitesi, Mersin Üniversitesi, Kahramanmaraş Sütçü İmam Üniversitesi, Adana Alparslan Türkeş Bilim Ve Teknoloji Üniversitesi, Toros Üniversitesi)</a:t>
            </a:r>
            <a:r>
              <a:rPr lang="tr-TR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 ile Adana Sanayi Odası, Mersin Ticaret ve Sanayi Odası ortaklığında yürütüen </a:t>
            </a:r>
            <a:r>
              <a:rPr lang="tr-TR" sz="2900" b="1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«Erasmus+ Staj Konsorsiyumu» </a:t>
            </a:r>
            <a:r>
              <a:rPr lang="tr-TR" sz="29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başvurusu uygunluk ve kalite değerlendirmesi aşamalarında başarılı olarak, başvuruda bulunan 12 konsorsiyumdan biri olarak akredite olmuştur.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Yeni dönemde de </a:t>
            </a:r>
            <a:r>
              <a:rPr lang="tr-TR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tr-T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Akademik yılı için de aynı ortaklar bir araya gelerek, Türkiye Ulusal Ajans’ına başvuruda bulunmuş ve kabul edilmiştir.</a:t>
            </a: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tr-TR" sz="2000" i="1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endParaRPr lang="tr-TR" sz="2000" i="1" dirty="0"/>
          </a:p>
        </p:txBody>
      </p:sp>
    </p:spTree>
    <p:extLst>
      <p:ext uri="{BB962C8B-B14F-4D97-AF65-F5344CB8AC3E}">
        <p14:creationId xmlns:p14="http://schemas.microsoft.com/office/powerpoint/2010/main" val="81372203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18057"/>
          </a:xfrm>
        </p:spPr>
        <p:txBody>
          <a:bodyPr>
            <a:normAutofit fontScale="90000"/>
          </a:bodyPr>
          <a:lstStyle/>
          <a:p>
            <a:pPr algn="l"/>
            <a:br>
              <a:rPr lang="tr-TR" sz="2400" b="1" u="sng" dirty="0">
                <a:solidFill>
                  <a:srgbClr val="C00000"/>
                </a:solidFill>
              </a:rPr>
            </a:br>
            <a:br>
              <a:rPr lang="tr-TR" sz="2400" b="1" u="sng" dirty="0">
                <a:solidFill>
                  <a:srgbClr val="C00000"/>
                </a:solidFill>
              </a:rPr>
            </a:br>
            <a:r>
              <a:rPr lang="tr-TR" sz="2400" b="1" u="sng" dirty="0">
                <a:solidFill>
                  <a:srgbClr val="C00000"/>
                </a:solidFill>
              </a:rPr>
              <a:t>2011’den bu yana öğrencilerin bölüm bazında genel dağılımı (302)</a:t>
            </a:r>
            <a:br>
              <a:rPr lang="tr-TR" sz="2400" b="1" u="sng" dirty="0">
                <a:solidFill>
                  <a:srgbClr val="C00000"/>
                </a:solidFill>
              </a:rPr>
            </a:br>
            <a:r>
              <a:rPr lang="tr-TR" sz="2400" b="1" u="sng" dirty="0">
                <a:solidFill>
                  <a:srgbClr val="C00000"/>
                </a:solidFill>
              </a:rPr>
              <a:t> </a:t>
            </a:r>
            <a:br>
              <a:rPr lang="tr-TR" sz="2400" b="1" u="sng" dirty="0">
                <a:solidFill>
                  <a:srgbClr val="C00000"/>
                </a:solidFill>
              </a:rPr>
            </a:br>
            <a:endParaRPr lang="tr-TR" sz="2400" b="1" u="sng" dirty="0">
              <a:solidFill>
                <a:srgbClr val="C0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847528" y="836713"/>
            <a:ext cx="8363272" cy="5289451"/>
          </a:xfrm>
        </p:spPr>
        <p:txBody>
          <a:bodyPr/>
          <a:lstStyle/>
          <a:p>
            <a:pPr marL="0" indent="0">
              <a:buNone/>
            </a:pPr>
            <a:r>
              <a:rPr lang="tr-TR" sz="2000" b="1" dirty="0">
                <a:solidFill>
                  <a:srgbClr val="C00000"/>
                </a:solidFill>
              </a:rPr>
              <a:t> </a:t>
            </a:r>
            <a:endParaRPr lang="tr-TR" sz="2000" dirty="0"/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0591648"/>
              </p:ext>
            </p:extLst>
          </p:nvPr>
        </p:nvGraphicFramePr>
        <p:xfrm>
          <a:off x="1849495" y="818215"/>
          <a:ext cx="8496944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CD7D7FD4-DFE2-48CB-9B1A-4F42F14A7D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729296"/>
              </p:ext>
            </p:extLst>
          </p:nvPr>
        </p:nvGraphicFramePr>
        <p:xfrm>
          <a:off x="1981200" y="980729"/>
          <a:ext cx="8075240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7026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18057"/>
          </a:xfrm>
        </p:spPr>
        <p:txBody>
          <a:bodyPr>
            <a:normAutofit fontScale="90000"/>
          </a:bodyPr>
          <a:lstStyle/>
          <a:p>
            <a:pPr algn="l"/>
            <a:br>
              <a:rPr lang="tr-TR" sz="2400" b="1" u="sng" dirty="0">
                <a:solidFill>
                  <a:srgbClr val="C00000"/>
                </a:solidFill>
              </a:rPr>
            </a:br>
            <a:br>
              <a:rPr lang="tr-TR" sz="2400" b="1" u="sng" dirty="0">
                <a:solidFill>
                  <a:srgbClr val="C00000"/>
                </a:solidFill>
              </a:rPr>
            </a:br>
            <a:r>
              <a:rPr lang="tr-TR" sz="2400" b="1" u="sng" dirty="0">
                <a:solidFill>
                  <a:srgbClr val="C00000"/>
                </a:solidFill>
              </a:rPr>
              <a:t>2011’den bu yana personel hareketliliği (129)</a:t>
            </a:r>
            <a:br>
              <a:rPr lang="tr-TR" sz="2400" b="1" u="sng" dirty="0">
                <a:solidFill>
                  <a:srgbClr val="C00000"/>
                </a:solidFill>
              </a:rPr>
            </a:br>
            <a:r>
              <a:rPr lang="tr-TR" sz="2400" b="1" u="sng" dirty="0">
                <a:solidFill>
                  <a:srgbClr val="C00000"/>
                </a:solidFill>
              </a:rPr>
              <a:t> </a:t>
            </a:r>
            <a:br>
              <a:rPr lang="tr-TR" sz="2400" b="1" u="sng" dirty="0">
                <a:solidFill>
                  <a:srgbClr val="C00000"/>
                </a:solidFill>
              </a:rPr>
            </a:br>
            <a:endParaRPr lang="tr-TR" sz="2400" b="1" u="sng" dirty="0">
              <a:solidFill>
                <a:srgbClr val="C00000"/>
              </a:solidFill>
            </a:endParaRP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847528" y="836713"/>
            <a:ext cx="8363272" cy="5289451"/>
          </a:xfrm>
        </p:spPr>
        <p:txBody>
          <a:bodyPr/>
          <a:lstStyle/>
          <a:p>
            <a:pPr marL="0" indent="0">
              <a:buNone/>
            </a:pPr>
            <a:r>
              <a:rPr lang="tr-TR" sz="2000" b="1" dirty="0">
                <a:solidFill>
                  <a:srgbClr val="C00000"/>
                </a:solidFill>
              </a:rPr>
              <a:t> </a:t>
            </a:r>
            <a:endParaRPr lang="tr-TR" sz="2000" dirty="0"/>
          </a:p>
        </p:txBody>
      </p:sp>
      <p:graphicFrame>
        <p:nvGraphicFramePr>
          <p:cNvPr id="6" name="Grafik 5"/>
          <p:cNvGraphicFramePr>
            <a:graphicFrameLocks/>
          </p:cNvGraphicFramePr>
          <p:nvPr/>
        </p:nvGraphicFramePr>
        <p:xfrm>
          <a:off x="1847528" y="836713"/>
          <a:ext cx="8496944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k 7">
            <a:extLst>
              <a:ext uri="{FF2B5EF4-FFF2-40B4-BE49-F238E27FC236}">
                <a16:creationId xmlns:a16="http://schemas.microsoft.com/office/drawing/2014/main" id="{3AAA03E9-E96D-4ACF-B4D0-F47B250359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204928"/>
              </p:ext>
            </p:extLst>
          </p:nvPr>
        </p:nvGraphicFramePr>
        <p:xfrm>
          <a:off x="2135560" y="134076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41949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is Teması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</TotalTime>
  <Words>775</Words>
  <Application>Microsoft Office PowerPoint</Application>
  <PresentationFormat>Geniş ekran</PresentationFormat>
  <Paragraphs>103</Paragraphs>
  <Slides>27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3" baseType="lpstr">
      <vt:lpstr>Arial</vt:lpstr>
      <vt:lpstr>Calibri</vt:lpstr>
      <vt:lpstr>Tempus Sans ITC</vt:lpstr>
      <vt:lpstr>Times New Roman</vt:lpstr>
      <vt:lpstr>Wingdings</vt:lpstr>
      <vt:lpstr>Ofis Teması</vt:lpstr>
      <vt:lpstr> </vt:lpstr>
      <vt:lpstr>Dış İlişkiler Birimi</vt:lpstr>
      <vt:lpstr>Erasmus+</vt:lpstr>
      <vt:lpstr>Erasmus Üniversite Beyannamesi, (Erasmus Charter for Higher Education- ECHE)</vt:lpstr>
      <vt:lpstr>  Erasmus Size ne tür olanaklar sağlar? </vt:lpstr>
      <vt:lpstr>Erasmus - Erasmus (+) Plus</vt:lpstr>
      <vt:lpstr>Erasmus+ -  Erasmus+ Staj </vt:lpstr>
      <vt:lpstr>  2011’den bu yana öğrencilerin bölüm bazında genel dağılımı (302)   </vt:lpstr>
      <vt:lpstr>  2011’den bu yana personel hareketliliği (129)   </vt:lpstr>
      <vt:lpstr>Başvuru Şartları; Öğrenci-Öğrenim ve Staj Hareketliliği</vt:lpstr>
      <vt:lpstr>Seçim Ölçütleri ve Puan Tablosu</vt:lpstr>
      <vt:lpstr>Yeni Dönem Hibe Miktarları</vt:lpstr>
      <vt:lpstr>Hedeflerimiz</vt:lpstr>
      <vt:lpstr>Dış İlişkiler Birimi-Kurumsal Yapılanma</vt:lpstr>
      <vt:lpstr>İletişim Bilgilerimiz </vt:lpstr>
      <vt:lpstr>Bilgi almak için</vt:lpstr>
      <vt:lpstr>Bilgi almak için</vt:lpstr>
      <vt:lpstr>DIŞ İLİŞKİLER</vt:lpstr>
      <vt:lpstr>DIŞ İLİŞKİLER</vt:lpstr>
      <vt:lpstr>DIŞ İLİŞKİLER</vt:lpstr>
      <vt:lpstr>DIŞ İLİŞKİLER</vt:lpstr>
      <vt:lpstr>DIŞ İLİŞKİLER</vt:lpstr>
      <vt:lpstr>DIŞ İLİŞKİLER</vt:lpstr>
      <vt:lpstr>DIŞ İLİŞKİLER</vt:lpstr>
      <vt:lpstr>DIŞ İLİŞKİLER</vt:lpstr>
      <vt:lpstr>DIŞ İLİŞKİLER</vt:lpstr>
      <vt:lpstr>PowerPoint Sunusu</vt:lpstr>
    </vt:vector>
  </TitlesOfParts>
  <Company>Katilimsiz.Com @ necooy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Osmaniye Korkut Ata Üniversitesi Basın Halkla İlişkiler Birimi</dc:title>
  <dc:creator>Ali ATAŞ</dc:creator>
  <cp:lastModifiedBy>Oğuzhan ÇOLAKKADIOĞLU</cp:lastModifiedBy>
  <cp:revision>726</cp:revision>
  <dcterms:created xsi:type="dcterms:W3CDTF">2011-06-17T06:10:32Z</dcterms:created>
  <dcterms:modified xsi:type="dcterms:W3CDTF">2022-07-15T20:49:49Z</dcterms:modified>
</cp:coreProperties>
</file>