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71" r:id="rId3"/>
    <p:sldId id="257" r:id="rId4"/>
    <p:sldId id="258" r:id="rId5"/>
    <p:sldId id="259" r:id="rId6"/>
    <p:sldId id="260" r:id="rId7"/>
    <p:sldId id="265" r:id="rId8"/>
    <p:sldId id="261" r:id="rId9"/>
    <p:sldId id="262" r:id="rId10"/>
    <p:sldId id="267" r:id="rId11"/>
    <p:sldId id="269" r:id="rId12"/>
    <p:sldId id="275" r:id="rId13"/>
    <p:sldId id="270" r:id="rId14"/>
    <p:sldId id="264" r:id="rId15"/>
    <p:sldId id="268" r:id="rId16"/>
    <p:sldId id="279" r:id="rId17"/>
    <p:sldId id="280" r:id="rId18"/>
    <p:sldId id="281" r:id="rId19"/>
    <p:sldId id="282" r:id="rId20"/>
    <p:sldId id="283" r:id="rId21"/>
    <p:sldId id="284" r:id="rId22"/>
    <p:sldId id="285" r:id="rId23"/>
    <p:sldId id="286" r:id="rId24"/>
    <p:sldId id="287" r:id="rId25"/>
    <p:sldId id="289" r:id="rId26"/>
    <p:sldId id="290" r:id="rId27"/>
    <p:sldId id="277" r:id="rId28"/>
    <p:sldId id="274"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0505"/>
    <a:srgbClr val="A14F0B"/>
    <a:srgbClr val="EF7E21"/>
    <a:srgbClr val="DC5A66"/>
    <a:srgbClr val="C0851A"/>
    <a:srgbClr val="72126D"/>
    <a:srgbClr val="CE68A5"/>
    <a:srgbClr val="6BD066"/>
    <a:srgbClr val="0C0C86"/>
    <a:srgbClr val="469C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2" autoAdjust="0"/>
    <p:restoredTop sz="94660"/>
  </p:normalViewPr>
  <p:slideViewPr>
    <p:cSldViewPr>
      <p:cViewPr varScale="1">
        <p:scale>
          <a:sx n="87" d="100"/>
          <a:sy n="87" d="100"/>
        </p:scale>
        <p:origin x="-10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23720DD-5B6D-40BF-8493-A6B52D484E6B}" type="datetimeFigureOut">
              <a:rPr lang="tr-TR" smtClean="0"/>
              <a:t>04.04.2017</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04.04.2017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04.04.2017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04.04.2017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04.04.2017</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04.04.2017</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23720DD-5B6D-40BF-8493-A6B52D484E6B}" type="datetimeFigureOut">
              <a:rPr lang="tr-TR" smtClean="0"/>
              <a:t>04.04.2017</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0" y="2852936"/>
            <a:ext cx="3672408" cy="2736304"/>
          </a:xfrm>
        </p:spPr>
        <p:txBody>
          <a:bodyPr>
            <a:noAutofit/>
          </a:bodyPr>
          <a:lstStyle/>
          <a:p>
            <a:pPr algn="ctr"/>
            <a:r>
              <a:rPr lang="tr-TR" sz="3200" dirty="0" smtClean="0">
                <a:solidFill>
                  <a:srgbClr val="C00000"/>
                </a:solidFill>
                <a:latin typeface="Impact" panose="020B0806030902050204" pitchFamily="34" charset="0"/>
              </a:rPr>
              <a:t>4734 SAYILI KANUNUN 22 NCİ MADDESİ KAPSAMINDA YAPILAN</a:t>
            </a:r>
            <a:r>
              <a:rPr lang="tr-TR" sz="3200" dirty="0">
                <a:latin typeface="Impact" panose="020B0806030902050204" pitchFamily="34" charset="0"/>
              </a:rPr>
              <a:t/>
            </a:r>
            <a:br>
              <a:rPr lang="tr-TR" sz="3200" dirty="0">
                <a:latin typeface="Impact" panose="020B0806030902050204" pitchFamily="34" charset="0"/>
              </a:rPr>
            </a:br>
            <a:r>
              <a:rPr lang="tr-TR" sz="3200" dirty="0">
                <a:solidFill>
                  <a:srgbClr val="C00000"/>
                </a:solidFill>
                <a:latin typeface="Impact" panose="020B0806030902050204" pitchFamily="34" charset="0"/>
              </a:rPr>
              <a:t>MAL VE HİZMET </a:t>
            </a:r>
            <a:r>
              <a:rPr lang="tr-TR" sz="3200" dirty="0" smtClean="0">
                <a:solidFill>
                  <a:srgbClr val="C00000"/>
                </a:solidFill>
                <a:latin typeface="Impact" panose="020B0806030902050204" pitchFamily="34" charset="0"/>
              </a:rPr>
              <a:t>ALIMLARI</a:t>
            </a:r>
            <a:endParaRPr lang="tr-TR" sz="3200" dirty="0">
              <a:solidFill>
                <a:srgbClr val="C00000"/>
              </a:solidFill>
              <a:latin typeface="Impact" panose="020B080603090205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872" y="1052736"/>
            <a:ext cx="4324874" cy="2993133"/>
          </a:xfrm>
          <a:prstGeom prst="roundRect">
            <a:avLst>
              <a:gd name="adj" fmla="val 8594"/>
            </a:avLst>
          </a:prstGeom>
          <a:solidFill>
            <a:srgbClr val="FFFFFF">
              <a:shade val="85000"/>
            </a:srgbClr>
          </a:solidFill>
          <a:ln>
            <a:noFill/>
          </a:ln>
          <a:effectLst>
            <a:glow rad="63500">
              <a:schemeClr val="accent1">
                <a:satMod val="175000"/>
                <a:alpha val="40000"/>
              </a:schemeClr>
            </a:glow>
            <a:reflection blurRad="6350" stA="50000" endA="300" endPos="55500" dist="50800" dir="5400000" sy="-100000" algn="bl" rotWithShape="0"/>
            <a:softEdge rad="127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894711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764704"/>
            <a:ext cx="7024744" cy="1143000"/>
          </a:xfrm>
        </p:spPr>
        <p:txBody>
          <a:bodyPr>
            <a:noAutofit/>
          </a:bodyPr>
          <a:lstStyle/>
          <a:p>
            <a:r>
              <a:rPr lang="tr-TR" sz="2200" dirty="0">
                <a:latin typeface="Impact" panose="020B0806030902050204" pitchFamily="34" charset="0"/>
              </a:rPr>
              <a:t>Doğrudan Temin Yoluyla Yapılacak Alımlarda </a:t>
            </a:r>
            <a:r>
              <a:rPr lang="tr-TR" sz="2200" i="1" u="sng" dirty="0">
                <a:latin typeface="Impact" panose="020B0806030902050204" pitchFamily="34" charset="0"/>
              </a:rPr>
              <a:t>Merkezî Yönetim Harcama Belgeleri Yönetmeliğine</a:t>
            </a:r>
            <a:r>
              <a:rPr lang="tr-TR" sz="2200" u="sng" dirty="0">
                <a:latin typeface="Impact" panose="020B0806030902050204" pitchFamily="34" charset="0"/>
              </a:rPr>
              <a:t> </a:t>
            </a:r>
            <a:r>
              <a:rPr lang="tr-TR" sz="2200" u="sng" dirty="0" smtClean="0">
                <a:latin typeface="Impact" panose="020B0806030902050204" pitchFamily="34" charset="0"/>
              </a:rPr>
              <a:t> </a:t>
            </a:r>
            <a:r>
              <a:rPr lang="tr-TR" sz="2200" dirty="0" smtClean="0">
                <a:latin typeface="Impact" panose="020B0806030902050204" pitchFamily="34" charset="0"/>
              </a:rPr>
              <a:t>Göre </a:t>
            </a:r>
            <a:r>
              <a:rPr lang="tr-TR" sz="2200" dirty="0">
                <a:latin typeface="Impact" panose="020B0806030902050204" pitchFamily="34" charset="0"/>
              </a:rPr>
              <a:t>Ödeme Emri Belgesine Eklenmesi Gereken Belgeler </a:t>
            </a:r>
            <a:r>
              <a:rPr lang="tr-TR" sz="2200" dirty="0" smtClean="0">
                <a:latin typeface="Impact" panose="020B0806030902050204" pitchFamily="34" charset="0"/>
              </a:rPr>
              <a:t>-2-</a:t>
            </a:r>
            <a:endParaRPr lang="tr-TR" sz="2200" dirty="0">
              <a:latin typeface="Impact" panose="020B0806030902050204" pitchFamily="34" charset="0"/>
            </a:endParaRPr>
          </a:p>
        </p:txBody>
      </p:sp>
      <p:sp>
        <p:nvSpPr>
          <p:cNvPr id="3" name="İçerik Yer Tutucusu 2"/>
          <p:cNvSpPr>
            <a:spLocks noGrp="1"/>
          </p:cNvSpPr>
          <p:nvPr>
            <p:ph idx="1"/>
          </p:nvPr>
        </p:nvSpPr>
        <p:spPr>
          <a:xfrm>
            <a:off x="827584" y="2204864"/>
            <a:ext cx="7704856" cy="3816424"/>
          </a:xfrm>
        </p:spPr>
        <p:txBody>
          <a:bodyPr>
            <a:normAutofit fontScale="77500" lnSpcReduction="20000"/>
          </a:bodyPr>
          <a:lstStyle/>
          <a:p>
            <a:pPr algn="just"/>
            <a:r>
              <a:rPr lang="tr-TR" dirty="0" smtClean="0">
                <a:latin typeface="Times" panose="02020603060405020304" pitchFamily="18" charset="0"/>
              </a:rPr>
              <a:t>22 </a:t>
            </a:r>
            <a:r>
              <a:rPr lang="tr-TR" dirty="0" err="1" smtClean="0">
                <a:latin typeface="Times" panose="02020603060405020304" pitchFamily="18" charset="0"/>
              </a:rPr>
              <a:t>nci</a:t>
            </a:r>
            <a:r>
              <a:rPr lang="tr-TR" dirty="0" smtClean="0">
                <a:latin typeface="Times" panose="02020603060405020304" pitchFamily="18" charset="0"/>
              </a:rPr>
              <a:t> maddenin </a:t>
            </a:r>
            <a:r>
              <a:rPr lang="tr-TR" dirty="0">
                <a:latin typeface="Times" panose="02020603060405020304" pitchFamily="18" charset="0"/>
              </a:rPr>
              <a:t>(a), (b) ve (c) bentleri kapsamında yapılan alımlarda “Tek Kaynaktan Temin Edilen Mallara/Hizmetlere İlişkin Form”</a:t>
            </a:r>
          </a:p>
          <a:p>
            <a:pPr algn="just"/>
            <a:r>
              <a:rPr lang="tr-TR" dirty="0">
                <a:latin typeface="Times" panose="02020603060405020304" pitchFamily="18" charset="0"/>
              </a:rPr>
              <a:t>Sözleşmeye bağlı ödemelerde, Taahhüt </a:t>
            </a:r>
            <a:r>
              <a:rPr lang="tr-TR" dirty="0" smtClean="0">
                <a:latin typeface="Times" panose="02020603060405020304" pitchFamily="18" charset="0"/>
              </a:rPr>
              <a:t>Kartı </a:t>
            </a:r>
            <a:r>
              <a:rPr lang="tr-TR" dirty="0">
                <a:latin typeface="Times" panose="02020603060405020304" pitchFamily="18" charset="0"/>
              </a:rPr>
              <a:t>ve e</a:t>
            </a:r>
            <a:r>
              <a:rPr lang="tr-TR" dirty="0" smtClean="0">
                <a:latin typeface="Times" panose="02020603060405020304" pitchFamily="18" charset="0"/>
              </a:rPr>
              <a:t>ki Ödemeler </a:t>
            </a:r>
            <a:r>
              <a:rPr lang="tr-TR" dirty="0">
                <a:latin typeface="Times" panose="02020603060405020304" pitchFamily="18" charset="0"/>
              </a:rPr>
              <a:t>ve </a:t>
            </a:r>
            <a:r>
              <a:rPr lang="tr-TR" dirty="0" smtClean="0">
                <a:latin typeface="Times" panose="02020603060405020304" pitchFamily="18" charset="0"/>
              </a:rPr>
              <a:t>Kesintiler </a:t>
            </a:r>
            <a:r>
              <a:rPr lang="tr-TR" dirty="0">
                <a:latin typeface="Times" panose="02020603060405020304" pitchFamily="18" charset="0"/>
              </a:rPr>
              <a:t>belgesi</a:t>
            </a:r>
            <a:r>
              <a:rPr lang="tr-TR" dirty="0" smtClean="0">
                <a:latin typeface="Times" panose="02020603060405020304" pitchFamily="18" charset="0"/>
              </a:rPr>
              <a:t>,</a:t>
            </a:r>
          </a:p>
          <a:p>
            <a:pPr algn="just"/>
            <a:r>
              <a:rPr lang="tr-TR" dirty="0">
                <a:latin typeface="Times" panose="02020603060405020304" pitchFamily="18" charset="0"/>
              </a:rPr>
              <a:t>Varsa Fiyat farkı hesap </a:t>
            </a:r>
            <a:r>
              <a:rPr lang="tr-TR" dirty="0" smtClean="0">
                <a:latin typeface="Times" panose="02020603060405020304" pitchFamily="18" charset="0"/>
              </a:rPr>
              <a:t>cetveli</a:t>
            </a:r>
          </a:p>
          <a:p>
            <a:pPr algn="just"/>
            <a:r>
              <a:rPr lang="tr-TR" dirty="0" smtClean="0">
                <a:latin typeface="Times" panose="02020603060405020304" pitchFamily="18" charset="0"/>
              </a:rPr>
              <a:t>Teknik şartname düzenlenmiş ise Teknik Şartname,</a:t>
            </a:r>
          </a:p>
          <a:p>
            <a:pPr algn="just"/>
            <a:r>
              <a:rPr lang="tr-TR" dirty="0" smtClean="0">
                <a:latin typeface="Times" panose="02020603060405020304" pitchFamily="18" charset="0"/>
              </a:rPr>
              <a:t>Vergi borcu olmadığına dair belge,</a:t>
            </a:r>
            <a:endParaRPr lang="tr-TR" dirty="0">
              <a:latin typeface="Times" panose="02020603060405020304" pitchFamily="18" charset="0"/>
            </a:endParaRPr>
          </a:p>
          <a:p>
            <a:pPr marL="68580" indent="0" algn="just">
              <a:buNone/>
            </a:pPr>
            <a:endParaRPr lang="tr-TR" dirty="0" smtClean="0">
              <a:latin typeface="Times" panose="02020603060405020304" pitchFamily="18" charset="0"/>
            </a:endParaRPr>
          </a:p>
          <a:p>
            <a:pPr marL="68580" indent="0">
              <a:buNone/>
            </a:pPr>
            <a:r>
              <a:rPr lang="tr-TR" dirty="0" smtClean="0">
                <a:latin typeface="Times" panose="02020603060405020304" pitchFamily="18" charset="0"/>
              </a:rPr>
              <a:t>Bunlara ek olarak hizmet alımlarında;</a:t>
            </a:r>
          </a:p>
          <a:p>
            <a:r>
              <a:rPr lang="tr-TR" dirty="0" smtClean="0">
                <a:latin typeface="Times" panose="02020603060405020304" pitchFamily="18" charset="0"/>
              </a:rPr>
              <a:t>Dizi Pusulası,</a:t>
            </a:r>
          </a:p>
          <a:p>
            <a:r>
              <a:rPr lang="tr-TR" dirty="0" err="1" smtClean="0">
                <a:latin typeface="Times" panose="02020603060405020304" pitchFamily="18" charset="0"/>
              </a:rPr>
              <a:t>Hakediş</a:t>
            </a:r>
            <a:r>
              <a:rPr lang="tr-TR" dirty="0" smtClean="0">
                <a:latin typeface="Times" panose="02020603060405020304" pitchFamily="18" charset="0"/>
              </a:rPr>
              <a:t> Raporu,</a:t>
            </a:r>
          </a:p>
          <a:p>
            <a:r>
              <a:rPr lang="tr-TR" dirty="0" err="1" smtClean="0">
                <a:latin typeface="Times" panose="02020603060405020304" pitchFamily="18" charset="0"/>
              </a:rPr>
              <a:t>Hakediş</a:t>
            </a:r>
            <a:r>
              <a:rPr lang="tr-TR" dirty="0" smtClean="0">
                <a:latin typeface="Times" panose="02020603060405020304" pitchFamily="18" charset="0"/>
              </a:rPr>
              <a:t> icmali,</a:t>
            </a:r>
          </a:p>
          <a:p>
            <a:r>
              <a:rPr lang="tr-TR" dirty="0" err="1" smtClean="0">
                <a:latin typeface="Times" panose="02020603060405020304" pitchFamily="18" charset="0"/>
              </a:rPr>
              <a:t>Hakediş</a:t>
            </a:r>
            <a:r>
              <a:rPr lang="tr-TR" dirty="0" smtClean="0">
                <a:latin typeface="Times" panose="02020603060405020304" pitchFamily="18" charset="0"/>
              </a:rPr>
              <a:t> özeti ödeme emri belgesine bağlanır.</a:t>
            </a:r>
          </a:p>
        </p:txBody>
      </p:sp>
    </p:spTree>
    <p:extLst>
      <p:ext uri="{BB962C8B-B14F-4D97-AF65-F5344CB8AC3E}">
        <p14:creationId xmlns:p14="http://schemas.microsoft.com/office/powerpoint/2010/main" val="3283839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92696"/>
            <a:ext cx="8064896" cy="5472608"/>
          </a:xfrm>
        </p:spPr>
        <p:txBody>
          <a:bodyPr>
            <a:noAutofit/>
          </a:bodyPr>
          <a:lstStyle/>
          <a:p>
            <a:pPr lvl="0" algn="just">
              <a:buClr>
                <a:srgbClr val="93A299"/>
              </a:buClr>
            </a:pPr>
            <a:r>
              <a:rPr lang="tr-TR" sz="1600" b="1" dirty="0" smtClean="0">
                <a:solidFill>
                  <a:srgbClr val="564B3C"/>
                </a:solidFill>
                <a:latin typeface="Times" panose="02020603060405020304" pitchFamily="18" charset="0"/>
              </a:rPr>
              <a:t>Onay </a:t>
            </a:r>
            <a:r>
              <a:rPr lang="tr-TR" sz="1600" b="1" dirty="0">
                <a:solidFill>
                  <a:srgbClr val="564B3C"/>
                </a:solidFill>
                <a:latin typeface="Times" panose="02020603060405020304" pitchFamily="18" charset="0"/>
              </a:rPr>
              <a:t>Belgesi: </a:t>
            </a:r>
            <a:r>
              <a:rPr lang="tr-TR" sz="1600" dirty="0">
                <a:solidFill>
                  <a:srgbClr val="564B3C"/>
                </a:solidFill>
                <a:latin typeface="Times" panose="02020603060405020304" pitchFamily="18" charset="0"/>
              </a:rPr>
              <a:t>Doğrudan temin suretiyle yapılacak alımlarda, alım konusu işin niteliği, varsa proje numarası, miktarı, gereken hallerde yaklaşık maliyeti, kullanılabilir ödeneği ve tertibi, alımda uygulanacak usul, avans verilecekse şartlarını gösteren, alımda görevli kişileri belirten ve harcama yetkilisi (ihale yetkilisi) tarafından imzalanan belgedir. </a:t>
            </a:r>
            <a:r>
              <a:rPr lang="tr-TR" sz="1600" b="1" dirty="0" smtClean="0">
                <a:solidFill>
                  <a:srgbClr val="564B3C"/>
                </a:solidFill>
                <a:latin typeface="Times" panose="02020603060405020304" pitchFamily="18" charset="0"/>
              </a:rPr>
              <a:t>Onay belgesi; Piyasa Fiyat Araştırması Tutanağı, Fatura ve Muayene Kabul Tutanağından sonraki bir tarihi taşıyamaz.  </a:t>
            </a:r>
            <a:r>
              <a:rPr lang="tr-TR" sz="1600" dirty="0" smtClean="0">
                <a:solidFill>
                  <a:srgbClr val="564B3C"/>
                </a:solidFill>
                <a:latin typeface="Times" panose="02020603060405020304" pitchFamily="18" charset="0"/>
              </a:rPr>
              <a:t>Bir alımın yapılabilmesi için öncelikle onay alınması gerektiğinden diğer belgeler onay belgesinden önceki bir tarihte düzenlenmiş olamaz.</a:t>
            </a:r>
            <a:endParaRPr lang="tr-TR" sz="1600" dirty="0">
              <a:solidFill>
                <a:srgbClr val="564B3C"/>
              </a:solidFill>
              <a:latin typeface="Times" panose="02020603060405020304" pitchFamily="18" charset="0"/>
            </a:endParaRPr>
          </a:p>
          <a:p>
            <a:pPr marL="68580" lvl="0" indent="0" algn="just">
              <a:buClr>
                <a:srgbClr val="93A299"/>
              </a:buClr>
              <a:buNone/>
            </a:pPr>
            <a:endParaRPr lang="tr-TR" sz="1600" dirty="0">
              <a:solidFill>
                <a:srgbClr val="564B3C"/>
              </a:solidFill>
              <a:latin typeface="Times" panose="02020603060405020304" pitchFamily="18" charset="0"/>
            </a:endParaRPr>
          </a:p>
          <a:p>
            <a:pPr lvl="0" algn="just">
              <a:buClr>
                <a:srgbClr val="93A299"/>
              </a:buClr>
            </a:pPr>
            <a:r>
              <a:rPr lang="tr-TR" sz="1600" b="1" dirty="0">
                <a:solidFill>
                  <a:srgbClr val="564B3C"/>
                </a:solidFill>
                <a:latin typeface="Times" panose="02020603060405020304" pitchFamily="18" charset="0"/>
              </a:rPr>
              <a:t>Piyasa Fiyat Araştırması Tutanağı: </a:t>
            </a:r>
            <a:r>
              <a:rPr lang="tr-TR" sz="1600" dirty="0">
                <a:solidFill>
                  <a:srgbClr val="564B3C"/>
                </a:solidFill>
                <a:latin typeface="Times" panose="02020603060405020304" pitchFamily="18" charset="0"/>
              </a:rPr>
              <a:t>Alımı yapmakla görevlendirilen kişi veya kişilerce yapılan piyasa fiyat araştırması sonucunda alınan teklifleri ve uygun görülen fiyat ile yükleniciyi gösteren; söz konusu kişi veya kişilerce imzalanan tutanaktır. </a:t>
            </a:r>
            <a:endParaRPr lang="tr-TR" sz="1600" dirty="0" smtClean="0">
              <a:solidFill>
                <a:srgbClr val="564B3C"/>
              </a:solidFill>
              <a:latin typeface="Times" panose="02020603060405020304" pitchFamily="18" charset="0"/>
            </a:endParaRPr>
          </a:p>
          <a:p>
            <a:pPr marL="68580" indent="0" algn="just">
              <a:buClr>
                <a:srgbClr val="93A299"/>
              </a:buClr>
              <a:buNone/>
            </a:pPr>
            <a:r>
              <a:rPr lang="tr-TR" sz="1600" dirty="0">
                <a:solidFill>
                  <a:srgbClr val="564B3C"/>
                </a:solidFill>
                <a:latin typeface="Times" panose="02020603060405020304" pitchFamily="18" charset="0"/>
              </a:rPr>
              <a:t>Piyasa fiyat araştırmasında teklifler yazılı alınabileceği gibi, internet üzerinden fiyat araştırması yapılabilir veya sözlü olarak da alınabilir. Ancak yazılı olarak alınması Türk Hukuk Sistemi açısından daha uygundur.</a:t>
            </a:r>
          </a:p>
          <a:p>
            <a:pPr marL="68580" lvl="0" indent="0" algn="just">
              <a:buClr>
                <a:srgbClr val="93A299"/>
              </a:buClr>
              <a:buNone/>
            </a:pPr>
            <a:endParaRPr lang="tr-TR" sz="1600" dirty="0" smtClean="0">
              <a:solidFill>
                <a:srgbClr val="564B3C"/>
              </a:solidFill>
              <a:latin typeface="Times" panose="02020603060405020304" pitchFamily="18" charset="0"/>
            </a:endParaRPr>
          </a:p>
          <a:p>
            <a:pPr algn="just"/>
            <a:r>
              <a:rPr lang="tr-TR" sz="1600" b="1" dirty="0" smtClean="0">
                <a:solidFill>
                  <a:srgbClr val="564B3C"/>
                </a:solidFill>
                <a:latin typeface="Times" panose="02020603060405020304" pitchFamily="18" charset="0"/>
              </a:rPr>
              <a:t>Fatura: </a:t>
            </a:r>
            <a:r>
              <a:rPr lang="tr-TR" sz="1600" dirty="0">
                <a:solidFill>
                  <a:srgbClr val="564B3C"/>
                </a:solidFill>
                <a:latin typeface="Times" panose="02020603060405020304" pitchFamily="18" charset="0"/>
              </a:rPr>
              <a:t> 213 sayılı Vergi Usul </a:t>
            </a:r>
            <a:r>
              <a:rPr lang="tr-TR" sz="1600" dirty="0" smtClean="0">
                <a:solidFill>
                  <a:srgbClr val="564B3C"/>
                </a:solidFill>
                <a:latin typeface="Times" panose="02020603060405020304" pitchFamily="18" charset="0"/>
              </a:rPr>
              <a:t>Kanuna göre ‘Faturan Şekli’ başlıklı 230 uncu maddesine göre fatura da bulunması gereken bilgiler şöyledir.</a:t>
            </a:r>
          </a:p>
          <a:p>
            <a:pPr marL="68580" indent="0" algn="just">
              <a:buNone/>
            </a:pPr>
            <a:r>
              <a:rPr lang="tr-TR" sz="1600" dirty="0" smtClean="0">
                <a:solidFill>
                  <a:srgbClr val="564B3C"/>
                </a:solidFill>
                <a:latin typeface="Times" panose="02020603060405020304" pitchFamily="18" charset="0"/>
              </a:rPr>
              <a:t>* </a:t>
            </a:r>
            <a:r>
              <a:rPr lang="tr-TR" sz="1600" dirty="0">
                <a:solidFill>
                  <a:srgbClr val="564B3C"/>
                </a:solidFill>
                <a:latin typeface="Times" panose="02020603060405020304" pitchFamily="18" charset="0"/>
              </a:rPr>
              <a:t>Faturanın düzenlenme tarihi, seri ve sıra </a:t>
            </a:r>
            <a:r>
              <a:rPr lang="tr-TR" sz="1600" dirty="0" smtClean="0">
                <a:solidFill>
                  <a:srgbClr val="564B3C"/>
                </a:solidFill>
                <a:latin typeface="Times" panose="02020603060405020304" pitchFamily="18" charset="0"/>
              </a:rPr>
              <a:t>numarası,</a:t>
            </a:r>
            <a:endParaRPr lang="tr-TR" sz="1600" dirty="0">
              <a:solidFill>
                <a:srgbClr val="564B3C"/>
              </a:solidFill>
              <a:latin typeface="Times" panose="02020603060405020304" pitchFamily="18" charset="0"/>
            </a:endParaRPr>
          </a:p>
          <a:p>
            <a:pPr marL="68580" indent="0" algn="just">
              <a:buNone/>
            </a:pPr>
            <a:r>
              <a:rPr lang="tr-TR" sz="1600" dirty="0">
                <a:solidFill>
                  <a:srgbClr val="564B3C"/>
                </a:solidFill>
                <a:latin typeface="Times" panose="02020603060405020304" pitchFamily="18" charset="0"/>
              </a:rPr>
              <a:t>* Faturayı düzenleyenin adı, varsa ticaret unvanı, iş adresi, bağlı olduğu vergi dairesi ve hesap </a:t>
            </a:r>
            <a:r>
              <a:rPr lang="tr-TR" sz="1600" dirty="0" smtClean="0">
                <a:solidFill>
                  <a:srgbClr val="564B3C"/>
                </a:solidFill>
                <a:latin typeface="Times" panose="02020603060405020304" pitchFamily="18" charset="0"/>
              </a:rPr>
              <a:t>numarası,</a:t>
            </a:r>
            <a:endParaRPr lang="tr-TR" sz="1600" dirty="0">
              <a:solidFill>
                <a:srgbClr val="564B3C"/>
              </a:solidFill>
              <a:latin typeface="Times" panose="02020603060405020304" pitchFamily="18" charset="0"/>
            </a:endParaRPr>
          </a:p>
          <a:p>
            <a:pPr marL="68580" indent="0" algn="just">
              <a:buNone/>
            </a:pPr>
            <a:r>
              <a:rPr lang="tr-TR" sz="1600" dirty="0">
                <a:solidFill>
                  <a:srgbClr val="564B3C"/>
                </a:solidFill>
                <a:latin typeface="Times" panose="02020603060405020304" pitchFamily="18" charset="0"/>
              </a:rPr>
              <a:t>* Müşterinin adı, ticaret unvanı, </a:t>
            </a:r>
            <a:r>
              <a:rPr lang="tr-TR" sz="1600" dirty="0" smtClean="0">
                <a:solidFill>
                  <a:srgbClr val="564B3C"/>
                </a:solidFill>
                <a:latin typeface="Times" panose="02020603060405020304" pitchFamily="18" charset="0"/>
              </a:rPr>
              <a:t>adresi ve </a:t>
            </a:r>
            <a:r>
              <a:rPr lang="tr-TR" sz="1600" dirty="0">
                <a:solidFill>
                  <a:srgbClr val="564B3C"/>
                </a:solidFill>
                <a:latin typeface="Times" panose="02020603060405020304" pitchFamily="18" charset="0"/>
              </a:rPr>
              <a:t>hesap </a:t>
            </a:r>
            <a:r>
              <a:rPr lang="tr-TR" sz="1600" dirty="0" smtClean="0">
                <a:solidFill>
                  <a:srgbClr val="564B3C"/>
                </a:solidFill>
                <a:latin typeface="Times" panose="02020603060405020304" pitchFamily="18" charset="0"/>
              </a:rPr>
              <a:t>numarası,</a:t>
            </a:r>
            <a:endParaRPr lang="tr-TR" sz="1600" dirty="0">
              <a:solidFill>
                <a:srgbClr val="564B3C"/>
              </a:solidFill>
              <a:latin typeface="Times" panose="02020603060405020304" pitchFamily="18" charset="0"/>
            </a:endParaRPr>
          </a:p>
          <a:p>
            <a:pPr marL="68580" indent="0" algn="just">
              <a:buNone/>
            </a:pPr>
            <a:r>
              <a:rPr lang="tr-TR" sz="1600" dirty="0">
                <a:solidFill>
                  <a:srgbClr val="564B3C"/>
                </a:solidFill>
                <a:latin typeface="Times" panose="02020603060405020304" pitchFamily="18" charset="0"/>
              </a:rPr>
              <a:t>* Malın </a:t>
            </a:r>
            <a:r>
              <a:rPr lang="tr-TR" sz="1600" dirty="0" smtClean="0">
                <a:solidFill>
                  <a:srgbClr val="564B3C"/>
                </a:solidFill>
                <a:latin typeface="Times" panose="02020603060405020304" pitchFamily="18" charset="0"/>
              </a:rPr>
              <a:t>veya </a:t>
            </a:r>
            <a:r>
              <a:rPr lang="tr-TR" sz="1600" dirty="0">
                <a:solidFill>
                  <a:srgbClr val="564B3C"/>
                </a:solidFill>
                <a:latin typeface="Times" panose="02020603060405020304" pitchFamily="18" charset="0"/>
              </a:rPr>
              <a:t>işin </a:t>
            </a:r>
            <a:r>
              <a:rPr lang="tr-TR" sz="1600" dirty="0" smtClean="0">
                <a:solidFill>
                  <a:srgbClr val="564B3C"/>
                </a:solidFill>
                <a:latin typeface="Times" panose="02020603060405020304" pitchFamily="18" charset="0"/>
              </a:rPr>
              <a:t>cinsi, </a:t>
            </a:r>
            <a:r>
              <a:rPr lang="tr-TR" sz="1600" dirty="0">
                <a:solidFill>
                  <a:srgbClr val="564B3C"/>
                </a:solidFill>
                <a:latin typeface="Times" panose="02020603060405020304" pitchFamily="18" charset="0"/>
              </a:rPr>
              <a:t>miktarı, </a:t>
            </a:r>
            <a:r>
              <a:rPr lang="tr-TR" sz="1600" dirty="0" smtClean="0">
                <a:solidFill>
                  <a:srgbClr val="564B3C"/>
                </a:solidFill>
                <a:latin typeface="Times" panose="02020603060405020304" pitchFamily="18" charset="0"/>
              </a:rPr>
              <a:t>birim fiyatı </a:t>
            </a:r>
            <a:r>
              <a:rPr lang="tr-TR" sz="1600" dirty="0">
                <a:solidFill>
                  <a:srgbClr val="564B3C"/>
                </a:solidFill>
                <a:latin typeface="Times" panose="02020603060405020304" pitchFamily="18" charset="0"/>
              </a:rPr>
              <a:t>ve </a:t>
            </a:r>
            <a:r>
              <a:rPr lang="tr-TR" sz="1600" dirty="0" smtClean="0">
                <a:solidFill>
                  <a:srgbClr val="564B3C"/>
                </a:solidFill>
                <a:latin typeface="Times" panose="02020603060405020304" pitchFamily="18" charset="0"/>
              </a:rPr>
              <a:t>toplam tutarı,</a:t>
            </a:r>
            <a:endParaRPr lang="tr-TR" sz="1600" dirty="0">
              <a:solidFill>
                <a:srgbClr val="564B3C"/>
              </a:solidFill>
              <a:latin typeface="Times" panose="02020603060405020304" pitchFamily="18" charset="0"/>
            </a:endParaRPr>
          </a:p>
          <a:p>
            <a:pPr lvl="0" algn="just">
              <a:buClr>
                <a:srgbClr val="93A299"/>
              </a:buClr>
            </a:pPr>
            <a:endParaRPr lang="tr-TR" sz="1600" b="1" dirty="0">
              <a:solidFill>
                <a:srgbClr val="564B3C"/>
              </a:solidFill>
              <a:latin typeface="Times" panose="02020603060405020304" pitchFamily="18" charset="0"/>
            </a:endParaRPr>
          </a:p>
          <a:p>
            <a:pPr marL="68580" lvl="0" indent="0" algn="just">
              <a:buClr>
                <a:srgbClr val="93A299"/>
              </a:buClr>
              <a:buNone/>
            </a:pPr>
            <a:r>
              <a:rPr lang="tr-TR" sz="1600" dirty="0">
                <a:solidFill>
                  <a:srgbClr val="564B3C"/>
                </a:solidFill>
                <a:latin typeface="Times" panose="02020603060405020304" pitchFamily="18" charset="0"/>
              </a:rPr>
              <a:t> </a:t>
            </a:r>
            <a:r>
              <a:rPr lang="tr-TR" sz="1600" dirty="0" smtClean="0">
                <a:solidFill>
                  <a:srgbClr val="564B3C"/>
                </a:solidFill>
                <a:latin typeface="Times" panose="02020603060405020304" pitchFamily="18" charset="0"/>
              </a:rPr>
              <a:t> </a:t>
            </a:r>
            <a:endParaRPr lang="tr-TR" sz="1600" dirty="0">
              <a:solidFill>
                <a:srgbClr val="564B3C"/>
              </a:solidFill>
              <a:latin typeface="Times" panose="02020603060405020304" pitchFamily="18" charset="0"/>
            </a:endParaRPr>
          </a:p>
          <a:p>
            <a:pPr marL="68580" lvl="0" indent="0" algn="just">
              <a:buClr>
                <a:srgbClr val="93A299"/>
              </a:buClr>
              <a:buNone/>
            </a:pPr>
            <a:endParaRPr lang="tr-TR" sz="1600" dirty="0">
              <a:solidFill>
                <a:srgbClr val="564B3C"/>
              </a:solidFill>
              <a:latin typeface="Times" panose="02020603060405020304" pitchFamily="18" charset="0"/>
            </a:endParaRPr>
          </a:p>
        </p:txBody>
      </p:sp>
    </p:spTree>
    <p:extLst>
      <p:ext uri="{BB962C8B-B14F-4D97-AF65-F5344CB8AC3E}">
        <p14:creationId xmlns:p14="http://schemas.microsoft.com/office/powerpoint/2010/main" val="206738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136904" cy="5976664"/>
          </a:xfrm>
        </p:spPr>
        <p:txBody>
          <a:bodyPr>
            <a:noAutofit/>
          </a:bodyPr>
          <a:lstStyle/>
          <a:p>
            <a:pPr algn="just"/>
            <a:r>
              <a:rPr lang="tr-TR" sz="1630" b="1" dirty="0" smtClean="0">
                <a:solidFill>
                  <a:srgbClr val="564B3C"/>
                </a:solidFill>
                <a:latin typeface="Times" panose="02020603060405020304" pitchFamily="18" charset="0"/>
              </a:rPr>
              <a:t>Muayene </a:t>
            </a:r>
            <a:r>
              <a:rPr lang="tr-TR" sz="1630" b="1" dirty="0">
                <a:solidFill>
                  <a:srgbClr val="564B3C"/>
                </a:solidFill>
                <a:latin typeface="Times" panose="02020603060405020304" pitchFamily="18" charset="0"/>
              </a:rPr>
              <a:t>Kabul Tutanağı: </a:t>
            </a:r>
            <a:r>
              <a:rPr lang="tr-TR" sz="1630" dirty="0">
                <a:solidFill>
                  <a:srgbClr val="564B3C"/>
                </a:solidFill>
                <a:latin typeface="Times" panose="02020603060405020304" pitchFamily="18" charset="0"/>
              </a:rPr>
              <a:t>Doğrudan temin yoluyla yapılan mal ve malzeme alımlarında alım işleminin tamamlanmasının ardından, alımı yapılan malzemenin  muayene işlemlerinin yapıldığına ve malzemelerin  eksiksiz teslim alındığına istinaden düzen belgedir. </a:t>
            </a:r>
          </a:p>
          <a:p>
            <a:pPr lvl="0" algn="just"/>
            <a:endParaRPr lang="tr-TR" sz="1630" b="1" dirty="0" smtClean="0">
              <a:solidFill>
                <a:srgbClr val="564B3C"/>
              </a:solidFill>
              <a:latin typeface="Times" panose="02020603060405020304" pitchFamily="18" charset="0"/>
            </a:endParaRPr>
          </a:p>
          <a:p>
            <a:pPr lvl="0" algn="just"/>
            <a:r>
              <a:rPr lang="tr-TR" sz="1630" b="1" dirty="0" smtClean="0">
                <a:solidFill>
                  <a:srgbClr val="564B3C"/>
                </a:solidFill>
                <a:latin typeface="Times" panose="02020603060405020304" pitchFamily="18" charset="0"/>
              </a:rPr>
              <a:t>Tek </a:t>
            </a:r>
            <a:r>
              <a:rPr lang="tr-TR" sz="1630" b="1" dirty="0">
                <a:solidFill>
                  <a:srgbClr val="564B3C"/>
                </a:solidFill>
                <a:latin typeface="Times" panose="02020603060405020304" pitchFamily="18" charset="0"/>
              </a:rPr>
              <a:t>Kaynaktan Temin Formu: </a:t>
            </a:r>
            <a:r>
              <a:rPr lang="tr-TR" sz="1630" dirty="0">
                <a:solidFill>
                  <a:srgbClr val="564B3C"/>
                </a:solidFill>
                <a:latin typeface="Times" panose="02020603060405020304" pitchFamily="18" charset="0"/>
              </a:rPr>
              <a:t>4734 Sayılı Kanunun 22 </a:t>
            </a:r>
            <a:r>
              <a:rPr lang="tr-TR" sz="1630" dirty="0" err="1">
                <a:solidFill>
                  <a:srgbClr val="564B3C"/>
                </a:solidFill>
                <a:latin typeface="Times" panose="02020603060405020304" pitchFamily="18" charset="0"/>
              </a:rPr>
              <a:t>nci</a:t>
            </a:r>
            <a:r>
              <a:rPr lang="tr-TR" sz="1630" dirty="0">
                <a:solidFill>
                  <a:srgbClr val="564B3C"/>
                </a:solidFill>
                <a:latin typeface="Times" panose="02020603060405020304" pitchFamily="18" charset="0"/>
              </a:rPr>
              <a:t> maddesinin (a), (b) ve (c) bentleri kapsamında yapılan alımlarda “Tek Kaynaktan Temin Edilen Mallara/Hizmetlere İlişkin Form” </a:t>
            </a:r>
            <a:r>
              <a:rPr lang="tr-TR" sz="1630" dirty="0" smtClean="0">
                <a:solidFill>
                  <a:srgbClr val="564B3C"/>
                </a:solidFill>
                <a:latin typeface="Times" panose="02020603060405020304" pitchFamily="18" charset="0"/>
              </a:rPr>
              <a:t>düzenlenmesi gerekmektedir.</a:t>
            </a:r>
          </a:p>
          <a:p>
            <a:pPr marL="68580" lvl="0" indent="0" algn="just">
              <a:buNone/>
            </a:pPr>
            <a:endParaRPr lang="tr-TR" sz="1630" dirty="0" smtClean="0">
              <a:solidFill>
                <a:srgbClr val="564B3C"/>
              </a:solidFill>
              <a:latin typeface="Times" panose="02020603060405020304" pitchFamily="18" charset="0"/>
            </a:endParaRPr>
          </a:p>
          <a:p>
            <a:pPr algn="just"/>
            <a:r>
              <a:rPr lang="tr-TR" sz="1630" b="1" dirty="0">
                <a:solidFill>
                  <a:srgbClr val="564B3C"/>
                </a:solidFill>
                <a:latin typeface="Times" panose="02020603060405020304" pitchFamily="18" charset="0"/>
              </a:rPr>
              <a:t>Teknik Şartname: </a:t>
            </a:r>
            <a:r>
              <a:rPr lang="tr-TR" sz="1630" dirty="0">
                <a:solidFill>
                  <a:srgbClr val="564B3C"/>
                </a:solidFill>
                <a:latin typeface="Times" panose="02020603060405020304" pitchFamily="18" charset="0"/>
              </a:rPr>
              <a:t>Teknik şartnamede alınacak malın ve ya hizmetin teknik kriterleri ve özellikleri belirtilir.  Bu özelliklerin verimliliği ve fonksiyonelliği sağlamaya yönelik hazırlanması gerekir. Belirli bir marka ve ya modele yönelik özellik ve tanımlamalara yer verilemez</a:t>
            </a:r>
            <a:r>
              <a:rPr lang="tr-TR" sz="1630" dirty="0" smtClean="0">
                <a:solidFill>
                  <a:srgbClr val="564B3C"/>
                </a:solidFill>
                <a:latin typeface="Times" panose="02020603060405020304" pitchFamily="18" charset="0"/>
              </a:rPr>
              <a:t>.</a:t>
            </a:r>
          </a:p>
          <a:p>
            <a:pPr marL="68580" lvl="0" indent="0" algn="just">
              <a:buNone/>
            </a:pPr>
            <a:endParaRPr lang="tr-TR" sz="1630" dirty="0" smtClean="0">
              <a:solidFill>
                <a:srgbClr val="564B3C"/>
              </a:solidFill>
              <a:latin typeface="Times" panose="02020603060405020304" pitchFamily="18" charset="0"/>
            </a:endParaRPr>
          </a:p>
          <a:p>
            <a:pPr algn="just"/>
            <a:r>
              <a:rPr lang="tr-TR" sz="1630" b="1" dirty="0" smtClean="0">
                <a:solidFill>
                  <a:srgbClr val="564B3C"/>
                </a:solidFill>
                <a:latin typeface="Times" panose="02020603060405020304" pitchFamily="18" charset="0"/>
              </a:rPr>
              <a:t>Vergi Borcu Olmadığına Dair Belge: </a:t>
            </a:r>
            <a:r>
              <a:rPr lang="tr-TR" sz="1630" b="1" dirty="0">
                <a:solidFill>
                  <a:srgbClr val="564B3C"/>
                </a:solidFill>
                <a:latin typeface="Times" panose="02020603060405020304" pitchFamily="18" charset="0"/>
              </a:rPr>
              <a:t> </a:t>
            </a:r>
            <a:r>
              <a:rPr lang="tr-TR" sz="1630" dirty="0" smtClean="0">
                <a:latin typeface="Times" panose="02020603060405020304" pitchFamily="18" charset="0"/>
              </a:rPr>
              <a:t>Tahsilat </a:t>
            </a:r>
            <a:r>
              <a:rPr lang="tr-TR" sz="1630" dirty="0">
                <a:latin typeface="Times" panose="02020603060405020304" pitchFamily="18" charset="0"/>
              </a:rPr>
              <a:t>Genel Tebliğinin (Seri: A Sıra No: 1)”Amme Alacağı Ödenmeden Yapılmayacak </a:t>
            </a:r>
            <a:r>
              <a:rPr lang="tr-TR" sz="1630" dirty="0" smtClean="0">
                <a:latin typeface="Times" panose="02020603060405020304" pitchFamily="18" charset="0"/>
              </a:rPr>
              <a:t>İşlemler </a:t>
            </a:r>
            <a:r>
              <a:rPr lang="tr-TR" sz="1630" dirty="0">
                <a:latin typeface="Times" panose="02020603060405020304" pitchFamily="18" charset="0"/>
              </a:rPr>
              <a:t>i</a:t>
            </a:r>
            <a:r>
              <a:rPr lang="en-US" sz="1630" dirty="0" smtClean="0">
                <a:latin typeface="Times" panose="02020603060405020304" pitchFamily="18" charset="0"/>
              </a:rPr>
              <a:t>le </a:t>
            </a:r>
            <a:r>
              <a:rPr lang="tr-TR" sz="1630" dirty="0" smtClean="0">
                <a:latin typeface="Times" panose="02020603060405020304" pitchFamily="18" charset="0"/>
              </a:rPr>
              <a:t>İşlem </a:t>
            </a:r>
            <a:r>
              <a:rPr lang="tr-TR" sz="1630" dirty="0">
                <a:latin typeface="Times" panose="02020603060405020304" pitchFamily="18" charset="0"/>
              </a:rPr>
              <a:t>Yapanların Sorumlulukları” </a:t>
            </a:r>
            <a:r>
              <a:rPr lang="tr-TR" sz="1630" dirty="0" smtClean="0">
                <a:latin typeface="Times" panose="02020603060405020304" pitchFamily="18" charset="0"/>
              </a:rPr>
              <a:t>başlıklı </a:t>
            </a:r>
            <a:r>
              <a:rPr lang="tr-TR" sz="1630" dirty="0">
                <a:latin typeface="Times" panose="02020603060405020304" pitchFamily="18" charset="0"/>
              </a:rPr>
              <a:t>maddesine </a:t>
            </a:r>
            <a:r>
              <a:rPr lang="tr-TR" sz="1630" dirty="0" smtClean="0">
                <a:latin typeface="Times" panose="02020603060405020304" pitchFamily="18" charset="0"/>
              </a:rPr>
              <a:t>göre; </a:t>
            </a:r>
            <a:r>
              <a:rPr lang="tr-TR" sz="1630" dirty="0">
                <a:latin typeface="Times" panose="02020603060405020304" pitchFamily="18" charset="0"/>
              </a:rPr>
              <a:t>4734 sayılı Kamu İhale Kanunu kapsamına giren kurumların bu </a:t>
            </a:r>
            <a:r>
              <a:rPr lang="tr-TR" sz="1630" dirty="0" smtClean="0">
                <a:latin typeface="Times" panose="02020603060405020304" pitchFamily="18" charset="0"/>
              </a:rPr>
              <a:t>Kanun kapsamında </a:t>
            </a:r>
            <a:r>
              <a:rPr lang="tr-TR" sz="1630" dirty="0">
                <a:latin typeface="Times" panose="02020603060405020304" pitchFamily="18" charset="0"/>
              </a:rPr>
              <a:t>hak sahiplerine </a:t>
            </a:r>
            <a:r>
              <a:rPr lang="tr-TR" sz="1630" b="1" dirty="0">
                <a:latin typeface="Times" panose="02020603060405020304" pitchFamily="18" charset="0"/>
              </a:rPr>
              <a:t>2.000 liranın </a:t>
            </a:r>
            <a:r>
              <a:rPr lang="tr-TR" sz="1630" dirty="0">
                <a:latin typeface="Times" panose="02020603060405020304" pitchFamily="18" charset="0"/>
              </a:rPr>
              <a:t>üzerinde yapacakları ödemeler </a:t>
            </a:r>
            <a:r>
              <a:rPr lang="tr-TR" sz="1630" dirty="0" smtClean="0">
                <a:latin typeface="Times" panose="02020603060405020304" pitchFamily="18" charset="0"/>
              </a:rPr>
              <a:t>sırasında, hak </a:t>
            </a:r>
            <a:r>
              <a:rPr lang="tr-TR" sz="1630" dirty="0">
                <a:latin typeface="Times" panose="02020603060405020304" pitchFamily="18" charset="0"/>
              </a:rPr>
              <a:t>sahiplerinin </a:t>
            </a:r>
            <a:r>
              <a:rPr lang="tr-TR" sz="1630" dirty="0" smtClean="0">
                <a:latin typeface="Times" panose="02020603060405020304" pitchFamily="18" charset="0"/>
              </a:rPr>
              <a:t>bağlı oldukları vergi dairelerine </a:t>
            </a:r>
            <a:r>
              <a:rPr lang="tr-TR" sz="1630" dirty="0">
                <a:latin typeface="Times" panose="02020603060405020304" pitchFamily="18" charset="0"/>
              </a:rPr>
              <a:t>vadesi </a:t>
            </a:r>
            <a:r>
              <a:rPr lang="tr-TR" sz="1630" dirty="0" smtClean="0">
                <a:latin typeface="Times" panose="02020603060405020304" pitchFamily="18" charset="0"/>
              </a:rPr>
              <a:t>geçmiş </a:t>
            </a:r>
            <a:r>
              <a:rPr lang="tr-TR" sz="1630" dirty="0">
                <a:latin typeface="Times" panose="02020603060405020304" pitchFamily="18" charset="0"/>
              </a:rPr>
              <a:t>borçlarının bulunmadığına </a:t>
            </a:r>
            <a:r>
              <a:rPr lang="tr-TR" sz="1630" dirty="0" smtClean="0">
                <a:latin typeface="Times" panose="02020603060405020304" pitchFamily="18" charset="0"/>
              </a:rPr>
              <a:t>dair </a:t>
            </a:r>
            <a:r>
              <a:rPr lang="tr-TR" sz="1630" dirty="0">
                <a:latin typeface="Times" panose="02020603060405020304" pitchFamily="18" charset="0"/>
              </a:rPr>
              <a:t>borç durumunu gösterir belge </a:t>
            </a:r>
            <a:r>
              <a:rPr lang="tr-TR" sz="1630" dirty="0" smtClean="0">
                <a:latin typeface="Times" panose="02020603060405020304" pitchFamily="18" charset="0"/>
              </a:rPr>
              <a:t>aranılması zorunluluğu getirilmiştir. Bu kapsamda vergi borcu </a:t>
            </a:r>
            <a:r>
              <a:rPr lang="tr-TR" sz="1630" b="1" dirty="0" smtClean="0">
                <a:latin typeface="Times" panose="02020603060405020304" pitchFamily="18" charset="0"/>
              </a:rPr>
              <a:t>1000 liranın </a:t>
            </a:r>
            <a:r>
              <a:rPr lang="tr-TR" sz="1630" dirty="0" smtClean="0">
                <a:latin typeface="Times" panose="02020603060405020304" pitchFamily="18" charset="0"/>
              </a:rPr>
              <a:t>üzerinde olan hak sahiplerinin alacaklarından vergi borcu kesildikten sonra kalan tutar (varsa) ilgili hesabına aktarılır. </a:t>
            </a:r>
            <a:endParaRPr lang="tr-TR" sz="1630" b="1" dirty="0">
              <a:solidFill>
                <a:srgbClr val="564B3C"/>
              </a:solidFill>
              <a:latin typeface="Times" panose="02020603060405020304" pitchFamily="18" charset="0"/>
            </a:endParaRPr>
          </a:p>
        </p:txBody>
      </p:sp>
    </p:spTree>
    <p:extLst>
      <p:ext uri="{BB962C8B-B14F-4D97-AF65-F5344CB8AC3E}">
        <p14:creationId xmlns:p14="http://schemas.microsoft.com/office/powerpoint/2010/main" val="2949150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36712"/>
            <a:ext cx="7920880" cy="5616624"/>
          </a:xfrm>
        </p:spPr>
        <p:txBody>
          <a:bodyPr>
            <a:normAutofit/>
          </a:bodyPr>
          <a:lstStyle/>
          <a:p>
            <a:r>
              <a:rPr lang="tr-TR" sz="2000" b="1" dirty="0" smtClean="0">
                <a:latin typeface="Times" panose="02020603060405020304" pitchFamily="18" charset="0"/>
              </a:rPr>
              <a:t>Taşınır İşlem Fişi: </a:t>
            </a:r>
            <a:r>
              <a:rPr lang="tr-TR" sz="2000" dirty="0">
                <a:latin typeface="Times" panose="02020603060405020304" pitchFamily="18" charset="0"/>
              </a:rPr>
              <a:t>İlgili mevzuatı çerçevesinde kabul edilerek teslim alınan </a:t>
            </a:r>
            <a:r>
              <a:rPr lang="tr-TR" sz="2000" dirty="0" smtClean="0">
                <a:latin typeface="Times" panose="02020603060405020304" pitchFamily="18" charset="0"/>
              </a:rPr>
              <a:t>taşınırların girişleri </a:t>
            </a:r>
            <a:r>
              <a:rPr lang="tr-TR" sz="2000" dirty="0">
                <a:latin typeface="Times" panose="02020603060405020304" pitchFamily="18" charset="0"/>
              </a:rPr>
              <a:t>ile taşınırların çıkış ve ambarlar arasında devir işlemlerinde, dayanıklı taşınırların niteliklerini değiştiren </a:t>
            </a:r>
            <a:r>
              <a:rPr lang="tr-TR" sz="2000" dirty="0" smtClean="0">
                <a:latin typeface="Times" panose="02020603060405020304" pitchFamily="18" charset="0"/>
              </a:rPr>
              <a:t>esaslı onarım </a:t>
            </a:r>
            <a:r>
              <a:rPr lang="tr-TR" sz="2000" dirty="0">
                <a:latin typeface="Times" panose="02020603060405020304" pitchFamily="18" charset="0"/>
              </a:rPr>
              <a:t>ve ilaveler sonucu değer artışlarında, kayıtlara esas olmak üzere </a:t>
            </a:r>
            <a:r>
              <a:rPr lang="tr-TR" sz="2000" dirty="0" smtClean="0">
                <a:latin typeface="Times" panose="02020603060405020304" pitchFamily="18" charset="0"/>
              </a:rPr>
              <a:t> </a:t>
            </a:r>
            <a:r>
              <a:rPr lang="tr-TR" sz="2000" b="1" dirty="0" smtClean="0">
                <a:latin typeface="Times" panose="02020603060405020304" pitchFamily="18" charset="0"/>
              </a:rPr>
              <a:t>Taşınır Mal Yönetmeliği </a:t>
            </a:r>
            <a:r>
              <a:rPr lang="tr-TR" sz="2000" dirty="0" smtClean="0">
                <a:latin typeface="Times" panose="02020603060405020304" pitchFamily="18" charset="0"/>
              </a:rPr>
              <a:t>esaslarına istinaden Taşınır </a:t>
            </a:r>
            <a:r>
              <a:rPr lang="tr-TR" sz="2000" dirty="0">
                <a:latin typeface="Times" panose="02020603060405020304" pitchFamily="18" charset="0"/>
              </a:rPr>
              <a:t>İşlem Fişi düzenlenir.</a:t>
            </a:r>
            <a:endParaRPr lang="tr-TR" sz="2000" b="1" dirty="0" smtClean="0">
              <a:latin typeface="Times" panose="02020603060405020304" pitchFamily="18" charset="0"/>
            </a:endParaRPr>
          </a:p>
          <a:p>
            <a:pPr marL="68580" indent="0">
              <a:buNone/>
            </a:pPr>
            <a:endParaRPr lang="tr-TR" sz="2000" b="1" dirty="0">
              <a:latin typeface="Times" panose="02020603060405020304" pitchFamily="18" charset="0"/>
            </a:endParaRPr>
          </a:p>
          <a:p>
            <a:pPr marL="68580" indent="0">
              <a:buNone/>
            </a:pPr>
            <a:r>
              <a:rPr lang="tr-TR" sz="2000" b="1" dirty="0" smtClean="0">
                <a:latin typeface="Times" panose="02020603060405020304" pitchFamily="18" charset="0"/>
              </a:rPr>
              <a:t>TİF Düzenlenmeyecek Haller (TMY Madde 10)</a:t>
            </a:r>
          </a:p>
          <a:p>
            <a:r>
              <a:rPr lang="tr-TR" sz="2000" dirty="0">
                <a:latin typeface="Times" panose="02020603060405020304" pitchFamily="18" charset="0"/>
              </a:rPr>
              <a:t>Satın alındığı andan itibaren tüketimi yapılan su, doğalgaz, kum, çakıl, bahçe toprağı, bahçe gübresi ve benzeri madde alımları</a:t>
            </a:r>
          </a:p>
          <a:p>
            <a:r>
              <a:rPr lang="tr-TR" sz="2000" dirty="0" smtClean="0">
                <a:latin typeface="Times" panose="02020603060405020304" pitchFamily="18" charset="0"/>
              </a:rPr>
              <a:t>Makine</a:t>
            </a:r>
            <a:r>
              <a:rPr lang="tr-TR" sz="2000" dirty="0">
                <a:latin typeface="Times" panose="02020603060405020304" pitchFamily="18" charset="0"/>
              </a:rPr>
              <a:t>, cihaz, taşıt ve iş makinelerinin servislerde yapılan bakım ve onarımlarında kullanılan yedek parçalar ile doğrudan taşıtların depolarına </a:t>
            </a:r>
            <a:r>
              <a:rPr lang="tr-TR" sz="2000" dirty="0" smtClean="0">
                <a:latin typeface="Times" panose="02020603060405020304" pitchFamily="18" charset="0"/>
              </a:rPr>
              <a:t>konulan akaryakıt</a:t>
            </a:r>
            <a:r>
              <a:rPr lang="tr-TR" sz="2000" dirty="0">
                <a:latin typeface="Times" panose="02020603060405020304" pitchFamily="18" charset="0"/>
              </a:rPr>
              <a:t>, likit gaz ve yağ alımları,</a:t>
            </a:r>
          </a:p>
          <a:p>
            <a:r>
              <a:rPr lang="tr-TR" sz="2000" dirty="0" smtClean="0">
                <a:latin typeface="Times" panose="02020603060405020304" pitchFamily="18" charset="0"/>
              </a:rPr>
              <a:t>Dergi </a:t>
            </a:r>
            <a:r>
              <a:rPr lang="tr-TR" sz="2000" dirty="0">
                <a:latin typeface="Times" panose="02020603060405020304" pitchFamily="18" charset="0"/>
              </a:rPr>
              <a:t>ve gazete gibi süreli yayın alımları</a:t>
            </a:r>
            <a:r>
              <a:rPr lang="tr-TR" sz="2000" dirty="0" smtClean="0">
                <a:latin typeface="Times" panose="02020603060405020304" pitchFamily="18" charset="0"/>
              </a:rPr>
              <a:t>.</a:t>
            </a:r>
          </a:p>
          <a:p>
            <a:r>
              <a:rPr lang="tr-TR" sz="2000" dirty="0">
                <a:latin typeface="Times" panose="02020603060405020304" pitchFamily="18" charset="0"/>
              </a:rPr>
              <a:t>Bütçenin temsil ve tanıtma giderleri tertibinden makam için alınan yiyecek ve içecekler</a:t>
            </a:r>
            <a:r>
              <a:rPr lang="tr-TR" sz="2000" dirty="0" smtClean="0">
                <a:latin typeface="Times" panose="02020603060405020304" pitchFamily="18" charset="0"/>
              </a:rPr>
              <a:t>.</a:t>
            </a:r>
            <a:endParaRPr lang="tr-TR" sz="2000" dirty="0">
              <a:latin typeface="Times" panose="02020603060405020304" pitchFamily="18" charset="0"/>
            </a:endParaRPr>
          </a:p>
          <a:p>
            <a:pPr marL="68580" indent="0">
              <a:buNone/>
            </a:pPr>
            <a:endParaRPr lang="tr-TR" sz="2000" b="1" dirty="0">
              <a:latin typeface="Times" panose="02020603060405020304" pitchFamily="18" charset="0"/>
            </a:endParaRPr>
          </a:p>
        </p:txBody>
      </p:sp>
    </p:spTree>
    <p:extLst>
      <p:ext uri="{BB962C8B-B14F-4D97-AF65-F5344CB8AC3E}">
        <p14:creationId xmlns:p14="http://schemas.microsoft.com/office/powerpoint/2010/main" val="3756586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124744"/>
            <a:ext cx="7024744" cy="601136"/>
          </a:xfrm>
        </p:spPr>
        <p:txBody>
          <a:bodyPr>
            <a:noAutofit/>
          </a:bodyPr>
          <a:lstStyle/>
          <a:p>
            <a:r>
              <a:rPr lang="tr-TR" sz="2800" dirty="0" smtClean="0">
                <a:latin typeface="Impact" panose="020B0806030902050204" pitchFamily="34" charset="0"/>
              </a:rPr>
              <a:t>DOĞRUDAN TEMİN YÖNTEMİYLE YAPILAN ALIMLARDANYAPILAN KESİNTİLER</a:t>
            </a:r>
            <a:endParaRPr lang="tr-TR" sz="2800" dirty="0">
              <a:latin typeface="Impact" panose="020B0806030902050204" pitchFamily="34" charset="0"/>
            </a:endParaRPr>
          </a:p>
        </p:txBody>
      </p:sp>
      <p:sp>
        <p:nvSpPr>
          <p:cNvPr id="3" name="İçerik Yer Tutucusu 2"/>
          <p:cNvSpPr>
            <a:spLocks noGrp="1"/>
          </p:cNvSpPr>
          <p:nvPr>
            <p:ph idx="1"/>
          </p:nvPr>
        </p:nvSpPr>
        <p:spPr>
          <a:xfrm>
            <a:off x="683568" y="1844824"/>
            <a:ext cx="7848872" cy="4392488"/>
          </a:xfrm>
        </p:spPr>
        <p:txBody>
          <a:bodyPr>
            <a:noAutofit/>
          </a:bodyPr>
          <a:lstStyle/>
          <a:p>
            <a:pPr algn="just"/>
            <a:r>
              <a:rPr lang="tr-TR" sz="1600" b="1" dirty="0" smtClean="0">
                <a:latin typeface="Times" panose="02020603060405020304" pitchFamily="18" charset="0"/>
              </a:rPr>
              <a:t>Damga Vergisi: </a:t>
            </a:r>
            <a:r>
              <a:rPr lang="tr-TR" sz="1600" dirty="0">
                <a:latin typeface="Times" panose="02020603060405020304" pitchFamily="18" charset="0"/>
              </a:rPr>
              <a:t>193 sayılı Damga Vergisi Kanunun ek (I) sayılı cetveline istinaden ödeme emri belgelerinden binde 9.48 oranında damga vergisi kesilir. (Muafiyet ve </a:t>
            </a:r>
            <a:r>
              <a:rPr lang="tr-TR" sz="1600" dirty="0" smtClean="0">
                <a:latin typeface="Times" panose="02020603060405020304" pitchFamily="18" charset="0"/>
              </a:rPr>
              <a:t>istisnalar </a:t>
            </a:r>
            <a:r>
              <a:rPr lang="tr-TR" sz="1600" dirty="0">
                <a:latin typeface="Times" panose="02020603060405020304" pitchFamily="18" charset="0"/>
              </a:rPr>
              <a:t>hariç</a:t>
            </a:r>
            <a:r>
              <a:rPr lang="tr-TR" sz="1600" dirty="0" smtClean="0">
                <a:latin typeface="Times" panose="02020603060405020304" pitchFamily="18" charset="0"/>
              </a:rPr>
              <a:t>)</a:t>
            </a:r>
          </a:p>
          <a:p>
            <a:pPr marL="68580" indent="0" algn="just">
              <a:buNone/>
            </a:pPr>
            <a:endParaRPr lang="tr-TR" sz="1600" dirty="0">
              <a:latin typeface="Times" panose="02020603060405020304" pitchFamily="18" charset="0"/>
            </a:endParaRPr>
          </a:p>
          <a:p>
            <a:pPr algn="just"/>
            <a:r>
              <a:rPr lang="tr-TR" sz="1600" b="1" dirty="0" smtClean="0">
                <a:latin typeface="Times" panose="02020603060405020304" pitchFamily="18" charset="0"/>
              </a:rPr>
              <a:t>İhale Kararı Damga Vergisi: </a:t>
            </a:r>
            <a:r>
              <a:rPr lang="tr-TR" sz="1600" dirty="0">
                <a:latin typeface="Times" panose="02020603060405020304" pitchFamily="18" charset="0"/>
              </a:rPr>
              <a:t>İ</a:t>
            </a:r>
            <a:r>
              <a:rPr lang="tr-TR" sz="1600" dirty="0" smtClean="0">
                <a:latin typeface="Times" panose="02020603060405020304" pitchFamily="18" charset="0"/>
              </a:rPr>
              <a:t>darelerce kurulacak </a:t>
            </a:r>
            <a:r>
              <a:rPr lang="tr-TR" sz="1600" u="sng" dirty="0" smtClean="0">
                <a:latin typeface="Times" panose="02020603060405020304" pitchFamily="18" charset="0"/>
              </a:rPr>
              <a:t>ihale komisyonlarınca bir ihale kararının alınması halinde </a:t>
            </a:r>
            <a:r>
              <a:rPr lang="tr-TR" sz="1600" dirty="0" smtClean="0">
                <a:latin typeface="Times" panose="02020603060405020304" pitchFamily="18" charset="0"/>
              </a:rPr>
              <a:t>bu kararın, (binde 5,69) damga vergisine tabi tutulması gerekmektedir.</a:t>
            </a:r>
          </a:p>
          <a:p>
            <a:pPr marL="68580" indent="0" algn="just">
              <a:buNone/>
            </a:pPr>
            <a:endParaRPr lang="tr-TR" sz="1600" b="1" dirty="0" smtClean="0">
              <a:latin typeface="Times" panose="02020603060405020304" pitchFamily="18" charset="0"/>
            </a:endParaRPr>
          </a:p>
          <a:p>
            <a:pPr algn="just"/>
            <a:r>
              <a:rPr lang="tr-TR" sz="1600" b="1" dirty="0" smtClean="0">
                <a:latin typeface="Times" panose="02020603060405020304" pitchFamily="18" charset="0"/>
              </a:rPr>
              <a:t>Sözleşme Damga Vergisi: </a:t>
            </a:r>
            <a:r>
              <a:rPr lang="tr-TR" sz="1600" dirty="0" smtClean="0">
                <a:latin typeface="Times" panose="02020603060405020304" pitchFamily="18" charset="0"/>
              </a:rPr>
              <a:t>Doğrudan temin yöntemiyle gerçekleştirilen alımlara ilişkin olarak </a:t>
            </a:r>
            <a:r>
              <a:rPr lang="tr-TR" sz="1600" u="sng" dirty="0" smtClean="0">
                <a:latin typeface="Times" panose="02020603060405020304" pitchFamily="18" charset="0"/>
              </a:rPr>
              <a:t>sözleşme imzalanmış ise</a:t>
            </a:r>
            <a:r>
              <a:rPr lang="tr-TR" sz="1600" dirty="0" smtClean="0">
                <a:latin typeface="Times" panose="02020603060405020304" pitchFamily="18" charset="0"/>
              </a:rPr>
              <a:t>, (binde 9,48 oranında) damga vergisi tahsil edilmesi gerekmektedir</a:t>
            </a:r>
          </a:p>
          <a:p>
            <a:pPr marL="68580" indent="0" algn="just">
              <a:buNone/>
            </a:pPr>
            <a:endParaRPr lang="tr-TR" sz="1600" dirty="0" smtClean="0">
              <a:latin typeface="Times" panose="02020603060405020304" pitchFamily="18" charset="0"/>
            </a:endParaRPr>
          </a:p>
          <a:p>
            <a:pPr algn="just"/>
            <a:r>
              <a:rPr lang="tr-TR" sz="1600" b="1" dirty="0" err="1">
                <a:latin typeface="Times" panose="02020603060405020304" pitchFamily="18" charset="0"/>
              </a:rPr>
              <a:t>Kdv</a:t>
            </a:r>
            <a:r>
              <a:rPr lang="tr-TR" sz="1600" b="1" dirty="0">
                <a:latin typeface="Times" panose="02020603060405020304" pitchFamily="18" charset="0"/>
              </a:rPr>
              <a:t> </a:t>
            </a:r>
            <a:r>
              <a:rPr lang="tr-TR" sz="1600" b="1" dirty="0" err="1">
                <a:latin typeface="Times" panose="02020603060405020304" pitchFamily="18" charset="0"/>
              </a:rPr>
              <a:t>Tevkifatı</a:t>
            </a:r>
            <a:r>
              <a:rPr lang="tr-TR" sz="1600" b="1" dirty="0" smtClean="0">
                <a:latin typeface="Times" panose="02020603060405020304" pitchFamily="18" charset="0"/>
              </a:rPr>
              <a:t>: </a:t>
            </a:r>
            <a:r>
              <a:rPr lang="tr-TR" sz="1600" dirty="0">
                <a:latin typeface="Times" panose="02020603060405020304" pitchFamily="18" charset="0"/>
              </a:rPr>
              <a:t>3065 sayılı Katma Değer Vergisi K</a:t>
            </a:r>
            <a:r>
              <a:rPr lang="tr-TR" sz="1600" dirty="0" smtClean="0">
                <a:latin typeface="Times" panose="02020603060405020304" pitchFamily="18" charset="0"/>
              </a:rPr>
              <a:t>anunu ve 117 Sıra </a:t>
            </a:r>
            <a:r>
              <a:rPr lang="tr-TR" sz="1600" dirty="0" err="1" smtClean="0">
                <a:latin typeface="Times" panose="02020603060405020304" pitchFamily="18" charset="0"/>
              </a:rPr>
              <a:t>Nolu</a:t>
            </a:r>
            <a:r>
              <a:rPr lang="tr-TR" sz="1600" dirty="0" smtClean="0">
                <a:latin typeface="Times" panose="02020603060405020304" pitchFamily="18" charset="0"/>
              </a:rPr>
              <a:t> Katma Değer Vergisi Genel Tebliği uyarınca, alımı yapılan </a:t>
            </a:r>
            <a:r>
              <a:rPr lang="tr-TR" sz="1600" b="1" dirty="0" smtClean="0">
                <a:latin typeface="Times" panose="02020603060405020304" pitchFamily="18" charset="0"/>
              </a:rPr>
              <a:t>Hizmet alımlarında</a:t>
            </a:r>
            <a:r>
              <a:rPr lang="tr-TR" sz="1600" dirty="0" smtClean="0">
                <a:latin typeface="Times" panose="02020603060405020304" pitchFamily="18" charset="0"/>
              </a:rPr>
              <a:t> aynı tebliğde belirtilen </a:t>
            </a:r>
            <a:r>
              <a:rPr lang="tr-TR" sz="1600" u="sng" dirty="0" smtClean="0">
                <a:latin typeface="Times" panose="02020603060405020304" pitchFamily="18" charset="0"/>
              </a:rPr>
              <a:t>oranlarda</a:t>
            </a:r>
            <a:r>
              <a:rPr lang="tr-TR" sz="1600" dirty="0" smtClean="0">
                <a:latin typeface="Times" panose="02020603060405020304" pitchFamily="18" charset="0"/>
              </a:rPr>
              <a:t> uygulanır. </a:t>
            </a:r>
            <a:endParaRPr lang="tr-TR" sz="1600" b="1" dirty="0">
              <a:latin typeface="Times" panose="02020603060405020304" pitchFamily="18" charset="0"/>
            </a:endParaRPr>
          </a:p>
          <a:p>
            <a:pPr marL="68580" indent="0" algn="just">
              <a:buNone/>
            </a:pPr>
            <a:endParaRPr lang="tr-TR" sz="1600" i="1" dirty="0" smtClean="0">
              <a:latin typeface="Times" panose="02020603060405020304" pitchFamily="18" charset="0"/>
            </a:endParaRPr>
          </a:p>
          <a:p>
            <a:pPr marL="68580" indent="0" algn="just">
              <a:buNone/>
            </a:pPr>
            <a:r>
              <a:rPr lang="tr-TR" sz="1400" i="1" dirty="0" smtClean="0">
                <a:latin typeface="Times" panose="02020603060405020304" pitchFamily="18" charset="0"/>
              </a:rPr>
              <a:t>*</a:t>
            </a:r>
            <a:r>
              <a:rPr lang="tr-TR" sz="1400" b="1" i="1" dirty="0">
                <a:solidFill>
                  <a:srgbClr val="FF0000"/>
                </a:solidFill>
                <a:latin typeface="Times" panose="02020603060405020304" pitchFamily="18" charset="0"/>
              </a:rPr>
              <a:t>Damga Vergisi Kanunu Genel Tebliği </a:t>
            </a:r>
            <a:r>
              <a:rPr lang="tr-TR" sz="1400" b="1" i="1" dirty="0" smtClean="0">
                <a:solidFill>
                  <a:srgbClr val="FF0000"/>
                </a:solidFill>
                <a:latin typeface="Times" panose="02020603060405020304" pitchFamily="18" charset="0"/>
              </a:rPr>
              <a:t>No:61</a:t>
            </a:r>
          </a:p>
        </p:txBody>
      </p:sp>
    </p:spTree>
    <p:extLst>
      <p:ext uri="{BB962C8B-B14F-4D97-AF65-F5344CB8AC3E}">
        <p14:creationId xmlns:p14="http://schemas.microsoft.com/office/powerpoint/2010/main" val="305436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745152"/>
          </a:xfrm>
        </p:spPr>
        <p:txBody>
          <a:bodyPr>
            <a:normAutofit/>
          </a:bodyPr>
          <a:lstStyle/>
          <a:p>
            <a:r>
              <a:rPr lang="tr-TR" sz="3200" dirty="0" smtClean="0">
                <a:latin typeface="Impact" panose="020B0806030902050204" pitchFamily="34" charset="0"/>
              </a:rPr>
              <a:t>İLGİLİ MEVZUATLAR</a:t>
            </a:r>
            <a:endParaRPr lang="tr-TR" sz="3200" dirty="0">
              <a:latin typeface="Impact" panose="020B0806030902050204" pitchFamily="34" charset="0"/>
            </a:endParaRPr>
          </a:p>
        </p:txBody>
      </p:sp>
      <p:sp>
        <p:nvSpPr>
          <p:cNvPr id="3" name="İçerik Yer Tutucusu 2"/>
          <p:cNvSpPr>
            <a:spLocks noGrp="1"/>
          </p:cNvSpPr>
          <p:nvPr>
            <p:ph idx="1"/>
          </p:nvPr>
        </p:nvSpPr>
        <p:spPr>
          <a:xfrm>
            <a:off x="1043492" y="2323652"/>
            <a:ext cx="7344932" cy="3508977"/>
          </a:xfrm>
        </p:spPr>
        <p:txBody>
          <a:bodyPr>
            <a:normAutofit fontScale="92500"/>
          </a:bodyPr>
          <a:lstStyle/>
          <a:p>
            <a:r>
              <a:rPr lang="tr-TR" dirty="0">
                <a:latin typeface="Times" panose="02020603060405020304" pitchFamily="18" charset="0"/>
              </a:rPr>
              <a:t>4734 sayılı Kamu İhale </a:t>
            </a:r>
            <a:r>
              <a:rPr lang="tr-TR" dirty="0" smtClean="0">
                <a:latin typeface="Times" panose="02020603060405020304" pitchFamily="18" charset="0"/>
              </a:rPr>
              <a:t>Kanunu</a:t>
            </a:r>
          </a:p>
          <a:p>
            <a:r>
              <a:rPr lang="tr-TR" dirty="0">
                <a:latin typeface="Times" panose="02020603060405020304" pitchFamily="18" charset="0"/>
              </a:rPr>
              <a:t>5018 Sayılı Kamu Mali Yönetim ve Kontrol </a:t>
            </a:r>
            <a:r>
              <a:rPr lang="tr-TR" dirty="0" smtClean="0">
                <a:latin typeface="Times" panose="02020603060405020304" pitchFamily="18" charset="0"/>
              </a:rPr>
              <a:t>Kanunu</a:t>
            </a:r>
          </a:p>
          <a:p>
            <a:r>
              <a:rPr lang="tr-TR" dirty="0" smtClean="0">
                <a:latin typeface="Times" panose="02020603060405020304" pitchFamily="18" charset="0"/>
              </a:rPr>
              <a:t>Merkezi </a:t>
            </a:r>
            <a:r>
              <a:rPr lang="tr-TR" dirty="0">
                <a:latin typeface="Times" panose="02020603060405020304" pitchFamily="18" charset="0"/>
              </a:rPr>
              <a:t>Yönetim Harcama Belge </a:t>
            </a:r>
            <a:r>
              <a:rPr lang="tr-TR" dirty="0" smtClean="0">
                <a:latin typeface="Times" panose="02020603060405020304" pitchFamily="18" charset="0"/>
              </a:rPr>
              <a:t>Yönetmeliği ve ekleri</a:t>
            </a:r>
            <a:endParaRPr lang="tr-TR" dirty="0">
              <a:latin typeface="Times" panose="02020603060405020304" pitchFamily="18" charset="0"/>
            </a:endParaRPr>
          </a:p>
          <a:p>
            <a:r>
              <a:rPr lang="tr-TR" dirty="0" smtClean="0">
                <a:latin typeface="Times" panose="02020603060405020304" pitchFamily="18" charset="0"/>
              </a:rPr>
              <a:t>Vergi </a:t>
            </a:r>
            <a:r>
              <a:rPr lang="tr-TR" dirty="0">
                <a:latin typeface="Times" panose="02020603060405020304" pitchFamily="18" charset="0"/>
              </a:rPr>
              <a:t>Usul Kanunu</a:t>
            </a:r>
          </a:p>
          <a:p>
            <a:r>
              <a:rPr lang="tr-TR" dirty="0" smtClean="0">
                <a:latin typeface="Times" panose="02020603060405020304" pitchFamily="18" charset="0"/>
              </a:rPr>
              <a:t> </a:t>
            </a:r>
            <a:r>
              <a:rPr lang="tr-TR" dirty="0">
                <a:latin typeface="Times" panose="02020603060405020304" pitchFamily="18" charset="0"/>
              </a:rPr>
              <a:t>Damga Vergisi Kanunu</a:t>
            </a:r>
          </a:p>
          <a:p>
            <a:r>
              <a:rPr lang="tr-TR" dirty="0" smtClean="0">
                <a:latin typeface="Times" panose="02020603060405020304" pitchFamily="18" charset="0"/>
              </a:rPr>
              <a:t> </a:t>
            </a:r>
            <a:r>
              <a:rPr lang="tr-TR" dirty="0">
                <a:latin typeface="Times" panose="02020603060405020304" pitchFamily="18" charset="0"/>
              </a:rPr>
              <a:t>KDV Kanunu</a:t>
            </a:r>
          </a:p>
          <a:p>
            <a:r>
              <a:rPr lang="tr-TR" dirty="0" smtClean="0">
                <a:latin typeface="Times" panose="02020603060405020304" pitchFamily="18" charset="0"/>
              </a:rPr>
              <a:t> </a:t>
            </a:r>
            <a:r>
              <a:rPr lang="tr-TR" dirty="0">
                <a:latin typeface="Times" panose="02020603060405020304" pitchFamily="18" charset="0"/>
              </a:rPr>
              <a:t>Gelir vergisi </a:t>
            </a:r>
            <a:r>
              <a:rPr lang="tr-TR" dirty="0" smtClean="0">
                <a:latin typeface="Times" panose="02020603060405020304" pitchFamily="18" charset="0"/>
              </a:rPr>
              <a:t>kanunu</a:t>
            </a:r>
          </a:p>
          <a:p>
            <a:r>
              <a:rPr lang="tr-TR" dirty="0" smtClean="0">
                <a:latin typeface="Times" panose="02020603060405020304" pitchFamily="18" charset="0"/>
              </a:rPr>
              <a:t>Taşınır Mal Yönetmeliği</a:t>
            </a:r>
            <a:endParaRPr lang="tr-TR" dirty="0">
              <a:latin typeface="Times" panose="02020603060405020304" pitchFamily="18" charset="0"/>
            </a:endParaRPr>
          </a:p>
        </p:txBody>
      </p:sp>
    </p:spTree>
    <p:extLst>
      <p:ext uri="{BB962C8B-B14F-4D97-AF65-F5344CB8AC3E}">
        <p14:creationId xmlns:p14="http://schemas.microsoft.com/office/powerpoint/2010/main" val="405920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556792"/>
            <a:ext cx="6637468" cy="3240360"/>
          </a:xfrm>
        </p:spPr>
        <p:txBody>
          <a:bodyPr>
            <a:normAutofit/>
          </a:bodyPr>
          <a:lstStyle/>
          <a:p>
            <a:pPr algn="ctr"/>
            <a:r>
              <a:rPr lang="tr-TR" sz="6600" dirty="0" smtClean="0">
                <a:latin typeface="Impact" panose="020B0806030902050204" pitchFamily="34" charset="0"/>
              </a:rPr>
              <a:t>TÜBİTAK PROJESİ KAPSAMINDA YAPILAN ÖDEMELER</a:t>
            </a:r>
            <a:endParaRPr lang="tr-TR" sz="6600" dirty="0">
              <a:latin typeface="Impact" panose="020B0806030902050204" pitchFamily="34" charset="0"/>
            </a:endParaRPr>
          </a:p>
        </p:txBody>
      </p:sp>
    </p:spTree>
    <p:extLst>
      <p:ext uri="{BB962C8B-B14F-4D97-AF65-F5344CB8AC3E}">
        <p14:creationId xmlns:p14="http://schemas.microsoft.com/office/powerpoint/2010/main" val="1851520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908720"/>
            <a:ext cx="6840878" cy="889168"/>
          </a:xfrm>
        </p:spPr>
        <p:txBody>
          <a:bodyPr>
            <a:normAutofit fontScale="90000"/>
          </a:bodyPr>
          <a:lstStyle/>
          <a:p>
            <a:r>
              <a:rPr lang="tr-TR" dirty="0" smtClean="0">
                <a:latin typeface="Bernard MT Condensed" panose="02050806060905020404" pitchFamily="18" charset="0"/>
              </a:rPr>
              <a:t>Projenin Kabul edilmesi ve proje özel hesabının açılması</a:t>
            </a:r>
            <a:endParaRPr lang="tr-TR" dirty="0">
              <a:latin typeface="Bernard MT Condensed" panose="02050806060905020404" pitchFamily="18" charset="0"/>
            </a:endParaRPr>
          </a:p>
        </p:txBody>
      </p:sp>
      <p:sp>
        <p:nvSpPr>
          <p:cNvPr id="3" name="İçerik Yer Tutucusu 2"/>
          <p:cNvSpPr>
            <a:spLocks noGrp="1"/>
          </p:cNvSpPr>
          <p:nvPr>
            <p:ph idx="1"/>
          </p:nvPr>
        </p:nvSpPr>
        <p:spPr>
          <a:xfrm>
            <a:off x="971600" y="1844824"/>
            <a:ext cx="7416824" cy="4392488"/>
          </a:xfrm>
        </p:spPr>
        <p:txBody>
          <a:bodyPr>
            <a:normAutofit lnSpcReduction="10000"/>
          </a:bodyPr>
          <a:lstStyle/>
          <a:p>
            <a:pPr marL="68580" indent="0" algn="just">
              <a:buNone/>
            </a:pPr>
            <a:r>
              <a:rPr lang="tr-TR" sz="1800" dirty="0" smtClean="0">
                <a:latin typeface="Times" panose="02020603060405020304" pitchFamily="18" charset="0"/>
              </a:rPr>
              <a:t>Proje başvuruları proje yürütücüsü tarafından </a:t>
            </a:r>
            <a:r>
              <a:rPr lang="tr-TR" sz="1800" dirty="0" err="1" smtClean="0">
                <a:latin typeface="Times" panose="02020603060405020304" pitchFamily="18" charset="0"/>
              </a:rPr>
              <a:t>Tübitak’a</a:t>
            </a:r>
            <a:r>
              <a:rPr lang="tr-TR" sz="1800" dirty="0" smtClean="0">
                <a:latin typeface="Times" panose="02020603060405020304" pitchFamily="18" charset="0"/>
              </a:rPr>
              <a:t> yapılır. Projenin kabul edilip edilmeyeceği </a:t>
            </a:r>
            <a:r>
              <a:rPr lang="tr-TR" sz="1800" dirty="0" err="1" smtClean="0">
                <a:latin typeface="Times" panose="02020603060405020304" pitchFamily="18" charset="0"/>
              </a:rPr>
              <a:t>Tübitak</a:t>
            </a:r>
            <a:r>
              <a:rPr lang="tr-TR" sz="1800" dirty="0" smtClean="0">
                <a:latin typeface="Times" panose="02020603060405020304" pitchFamily="18" charset="0"/>
              </a:rPr>
              <a:t> tarafından belirlenen usul ve esaslara göre değerlendirilir.</a:t>
            </a:r>
          </a:p>
          <a:p>
            <a:pPr marL="68580" indent="0" algn="just">
              <a:buNone/>
            </a:pPr>
            <a:endParaRPr lang="tr-TR" sz="1800" dirty="0">
              <a:latin typeface="Times" panose="02020603060405020304" pitchFamily="18" charset="0"/>
            </a:endParaRPr>
          </a:p>
          <a:p>
            <a:pPr marL="68580" indent="0" algn="just">
              <a:buNone/>
            </a:pPr>
            <a:endParaRPr lang="tr-TR" sz="1800" dirty="0" smtClean="0">
              <a:latin typeface="Times" panose="02020603060405020304" pitchFamily="18" charset="0"/>
            </a:endParaRPr>
          </a:p>
          <a:p>
            <a:pPr marL="68580" indent="0" algn="just">
              <a:buNone/>
            </a:pPr>
            <a:endParaRPr lang="tr-TR" sz="1800" dirty="0">
              <a:latin typeface="Times" panose="02020603060405020304" pitchFamily="18" charset="0"/>
            </a:endParaRPr>
          </a:p>
          <a:p>
            <a:pPr marL="68580" indent="0" algn="just">
              <a:buNone/>
            </a:pPr>
            <a:endParaRPr lang="tr-TR" sz="1800" dirty="0" smtClean="0">
              <a:latin typeface="Times" panose="02020603060405020304" pitchFamily="18" charset="0"/>
            </a:endParaRPr>
          </a:p>
          <a:p>
            <a:pPr marL="68580" indent="0" algn="just">
              <a:buNone/>
            </a:pPr>
            <a:endParaRPr lang="tr-TR" sz="1800" dirty="0">
              <a:latin typeface="Times" panose="02020603060405020304" pitchFamily="18" charset="0"/>
            </a:endParaRPr>
          </a:p>
          <a:p>
            <a:pPr marL="68580" indent="0" algn="just">
              <a:buNone/>
            </a:pPr>
            <a:r>
              <a:rPr lang="tr-TR" sz="1800" dirty="0" smtClean="0">
                <a:latin typeface="Times" panose="02020603060405020304" pitchFamily="18" charset="0"/>
              </a:rPr>
              <a:t>Kabul edilen proje bilgilerinin TTS programına girilmesinin ardından Strateji Geliştirme Daire Başkanlığı tarafından, çalışmakta olduğumuz  Ziraat Bankası nezdinde proje adına özel hesap açılarak </a:t>
            </a:r>
            <a:r>
              <a:rPr lang="tr-TR" sz="1800" dirty="0" err="1" smtClean="0">
                <a:latin typeface="Times" panose="02020603060405020304" pitchFamily="18" charset="0"/>
              </a:rPr>
              <a:t>iban</a:t>
            </a:r>
            <a:r>
              <a:rPr lang="tr-TR" sz="1800" dirty="0" smtClean="0">
                <a:latin typeface="Times" panose="02020603060405020304" pitchFamily="18" charset="0"/>
              </a:rPr>
              <a:t> bilgileri TTS sitemine girilir.</a:t>
            </a:r>
          </a:p>
          <a:p>
            <a:pPr marL="68580" indent="0" algn="just">
              <a:buNone/>
            </a:pPr>
            <a:endParaRPr lang="tr-TR" sz="1800" dirty="0">
              <a:latin typeface="Times" panose="02020603060405020304" pitchFamily="18" charset="0"/>
            </a:endParaRPr>
          </a:p>
          <a:p>
            <a:pPr marL="68580" indent="0" algn="just">
              <a:buNone/>
            </a:pPr>
            <a:r>
              <a:rPr lang="tr-TR" sz="1800" dirty="0" smtClean="0">
                <a:latin typeface="Times" panose="02020603060405020304" pitchFamily="18" charset="0"/>
              </a:rPr>
              <a:t>Hesabın açılmasının ardından, proje sözleşmesinde belirlenen ödenek  TÜBİTAK tarafından proje özel hesabına aktarılır.</a:t>
            </a:r>
          </a:p>
          <a:p>
            <a:pPr marL="68580" indent="0" algn="just">
              <a:buNone/>
            </a:pPr>
            <a:endParaRPr lang="tr-TR" sz="1800" dirty="0" smtClean="0">
              <a:latin typeface="Times" panose="02020603060405020304" pitchFamily="18" charset="0"/>
            </a:endParaRPr>
          </a:p>
          <a:p>
            <a:pPr marL="68580" indent="0" algn="just">
              <a:buNone/>
            </a:pPr>
            <a:endParaRPr lang="tr-TR" sz="1800" dirty="0">
              <a:latin typeface="Times" panose="02020603060405020304" pitchFamily="18"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7" y="2780928"/>
            <a:ext cx="5466035" cy="1529867"/>
          </a:xfrm>
          <a:prstGeom prst="rect">
            <a:avLst/>
          </a:prstGeom>
        </p:spPr>
      </p:pic>
    </p:spTree>
    <p:extLst>
      <p:ext uri="{BB962C8B-B14F-4D97-AF65-F5344CB8AC3E}">
        <p14:creationId xmlns:p14="http://schemas.microsoft.com/office/powerpoint/2010/main" val="3920450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836712"/>
            <a:ext cx="7024744" cy="385112"/>
          </a:xfrm>
        </p:spPr>
        <p:txBody>
          <a:bodyPr>
            <a:normAutofit fontScale="90000"/>
          </a:bodyPr>
          <a:lstStyle/>
          <a:p>
            <a:r>
              <a:rPr lang="tr-TR" sz="3600" dirty="0" smtClean="0">
                <a:latin typeface="Bernard MT Condensed" panose="02050806060905020404" pitchFamily="18" charset="0"/>
              </a:rPr>
              <a:t>Projede yer alan personel</a:t>
            </a:r>
            <a:endParaRPr lang="tr-TR" sz="3600" dirty="0">
              <a:latin typeface="Bernard MT Condensed" panose="02050806060905020404" pitchFamily="18" charset="0"/>
            </a:endParaRPr>
          </a:p>
        </p:txBody>
      </p:sp>
      <p:sp>
        <p:nvSpPr>
          <p:cNvPr id="3" name="İçerik Yer Tutucusu 2"/>
          <p:cNvSpPr>
            <a:spLocks noGrp="1"/>
          </p:cNvSpPr>
          <p:nvPr>
            <p:ph idx="1"/>
          </p:nvPr>
        </p:nvSpPr>
        <p:spPr>
          <a:xfrm>
            <a:off x="755576" y="1268760"/>
            <a:ext cx="7776864" cy="5112568"/>
          </a:xfrm>
        </p:spPr>
        <p:txBody>
          <a:bodyPr>
            <a:normAutofit fontScale="92500" lnSpcReduction="10000"/>
          </a:bodyPr>
          <a:lstStyle/>
          <a:p>
            <a:pPr algn="just"/>
            <a:r>
              <a:rPr lang="tr-TR" b="1" dirty="0" smtClean="0">
                <a:solidFill>
                  <a:srgbClr val="CB0505"/>
                </a:solidFill>
              </a:rPr>
              <a:t>Proje Yürütücüsü: </a:t>
            </a:r>
            <a:r>
              <a:rPr lang="tr-TR" altLang="tr-TR" dirty="0">
                <a:latin typeface="Times" panose="02020603060405020304" pitchFamily="18" charset="0"/>
              </a:rPr>
              <a:t>Sözleşmeye taraf olan ve proje yazma, yürütme beceri ve deneyimine sahip, projenin bilimsel, teknik, idari, mali ve hukuki her türlü sorumluluğunu taşıyan ve yazışmaları yapan </a:t>
            </a:r>
            <a:r>
              <a:rPr lang="tr-TR" altLang="tr-TR" dirty="0" smtClean="0">
                <a:latin typeface="Times" panose="02020603060405020304" pitchFamily="18" charset="0"/>
              </a:rPr>
              <a:t>kişidir.</a:t>
            </a:r>
          </a:p>
          <a:p>
            <a:pPr marL="68580" indent="0" algn="just">
              <a:buNone/>
            </a:pPr>
            <a:endParaRPr lang="tr-TR" altLang="tr-TR" dirty="0" smtClean="0">
              <a:latin typeface="Times" panose="02020603060405020304" pitchFamily="18" charset="0"/>
            </a:endParaRPr>
          </a:p>
          <a:p>
            <a:pPr algn="just"/>
            <a:r>
              <a:rPr lang="tr-TR" b="1" dirty="0" smtClean="0">
                <a:solidFill>
                  <a:srgbClr val="CB0505"/>
                </a:solidFill>
                <a:latin typeface="Times" panose="02020603060405020304" pitchFamily="18" charset="0"/>
              </a:rPr>
              <a:t>Araştırmacı: </a:t>
            </a:r>
            <a:r>
              <a:rPr lang="tr-TR" altLang="tr-TR" dirty="0">
                <a:latin typeface="Book Antiqua" pitchFamily="18" charset="0"/>
              </a:rPr>
              <a:t>İ</a:t>
            </a:r>
            <a:r>
              <a:rPr lang="tr-TR" altLang="tr-TR" dirty="0">
                <a:latin typeface="Times" panose="02020603060405020304" pitchFamily="18" charset="0"/>
              </a:rPr>
              <a:t>lgili </a:t>
            </a:r>
            <a:r>
              <a:rPr lang="tr-TR" altLang="tr-TR" dirty="0" smtClean="0">
                <a:latin typeface="Times" panose="02020603060405020304" pitchFamily="18" charset="0"/>
              </a:rPr>
              <a:t>bilim, teknoloji </a:t>
            </a:r>
            <a:r>
              <a:rPr lang="tr-TR" altLang="tr-TR" dirty="0">
                <a:latin typeface="Times" panose="02020603060405020304" pitchFamily="18" charset="0"/>
              </a:rPr>
              <a:t>alanında gerekli uzmanlığa sahip, yenilikleri izleyen, proje sonuçlarını bilimsel yöntemlerle değerlendirip yayımlayabilecek </a:t>
            </a:r>
            <a:r>
              <a:rPr lang="tr-TR" altLang="tr-TR" dirty="0" smtClean="0">
                <a:latin typeface="Times" panose="02020603060405020304" pitchFamily="18" charset="0"/>
              </a:rPr>
              <a:t>proje </a:t>
            </a:r>
            <a:r>
              <a:rPr lang="tr-TR" altLang="tr-TR" dirty="0">
                <a:latin typeface="Times" panose="02020603060405020304" pitchFamily="18" charset="0"/>
              </a:rPr>
              <a:t>yürütücüsü dışındaki </a:t>
            </a:r>
            <a:r>
              <a:rPr lang="tr-TR" altLang="tr-TR" dirty="0" smtClean="0">
                <a:latin typeface="Times" panose="02020603060405020304" pitchFamily="18" charset="0"/>
              </a:rPr>
              <a:t>kişilerdir.</a:t>
            </a:r>
          </a:p>
          <a:p>
            <a:pPr algn="just"/>
            <a:endParaRPr lang="tr-TR" altLang="tr-TR" dirty="0" smtClean="0">
              <a:latin typeface="Times" panose="02020603060405020304" pitchFamily="18" charset="0"/>
            </a:endParaRPr>
          </a:p>
          <a:p>
            <a:pPr algn="just"/>
            <a:r>
              <a:rPr lang="tr-TR" altLang="tr-TR" b="1" dirty="0">
                <a:solidFill>
                  <a:srgbClr val="CB0505"/>
                </a:solidFill>
                <a:latin typeface="Times" panose="02020603060405020304" pitchFamily="18" charset="0"/>
              </a:rPr>
              <a:t>Yardımcı Personel: </a:t>
            </a:r>
            <a:r>
              <a:rPr lang="tr-TR" altLang="tr-TR" b="1" dirty="0" smtClean="0">
                <a:solidFill>
                  <a:srgbClr val="CB0505"/>
                </a:solidFill>
                <a:latin typeface="Times" panose="02020603060405020304" pitchFamily="18" charset="0"/>
              </a:rPr>
              <a:t> </a:t>
            </a:r>
            <a:r>
              <a:rPr lang="tr-TR" altLang="tr-TR" dirty="0">
                <a:latin typeface="Times" panose="02020603060405020304" pitchFamily="18" charset="0"/>
              </a:rPr>
              <a:t>Proje yürütücüsünün veya araştırmacıların gözetimi altında projenin yürütülmesinde tam veya kısmi zamanlı, sürekli veya geçici olarak görev alan, sonuç raporunda adı geçmeyen ve işvereni Kurum olan uzman, teknik eleman, teknisyen, laborant, işçi ve benzeri </a:t>
            </a:r>
            <a:r>
              <a:rPr lang="tr-TR" altLang="tr-TR" dirty="0" smtClean="0">
                <a:latin typeface="Times" panose="02020603060405020304" pitchFamily="18" charset="0"/>
              </a:rPr>
              <a:t>personel.</a:t>
            </a:r>
          </a:p>
          <a:p>
            <a:pPr algn="just"/>
            <a:endParaRPr lang="tr-TR" altLang="tr-TR" dirty="0">
              <a:latin typeface="Times" panose="02020603060405020304" pitchFamily="18" charset="0"/>
            </a:endParaRPr>
          </a:p>
          <a:p>
            <a:pPr algn="just"/>
            <a:endParaRPr lang="tr-TR" altLang="tr-TR" b="1" dirty="0">
              <a:solidFill>
                <a:srgbClr val="CB0505"/>
              </a:solidFill>
              <a:latin typeface="Times" panose="02020603060405020304" pitchFamily="18" charset="0"/>
            </a:endParaRPr>
          </a:p>
          <a:p>
            <a:pPr algn="just"/>
            <a:endParaRPr lang="tr-TR" b="1" dirty="0">
              <a:latin typeface="Times" panose="02020603060405020304" pitchFamily="18" charset="0"/>
            </a:endParaRPr>
          </a:p>
        </p:txBody>
      </p:sp>
    </p:spTree>
    <p:extLst>
      <p:ext uri="{BB962C8B-B14F-4D97-AF65-F5344CB8AC3E}">
        <p14:creationId xmlns:p14="http://schemas.microsoft.com/office/powerpoint/2010/main" val="3143086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764704"/>
            <a:ext cx="7704856" cy="5544616"/>
          </a:xfrm>
        </p:spPr>
        <p:txBody>
          <a:bodyPr>
            <a:normAutofit lnSpcReduction="10000"/>
          </a:bodyPr>
          <a:lstStyle/>
          <a:p>
            <a:pPr algn="just">
              <a:defRPr/>
            </a:pPr>
            <a:r>
              <a:rPr lang="tr-TR" sz="1800" b="1" dirty="0">
                <a:solidFill>
                  <a:srgbClr val="CB0505"/>
                </a:solidFill>
              </a:rPr>
              <a:t>Danışman : </a:t>
            </a:r>
            <a:r>
              <a:rPr lang="tr-TR" sz="1800" b="1" dirty="0" smtClean="0">
                <a:solidFill>
                  <a:srgbClr val="CB0505"/>
                </a:solidFill>
              </a:rPr>
              <a:t> </a:t>
            </a:r>
            <a:r>
              <a:rPr lang="tr-TR" sz="1800" dirty="0">
                <a:latin typeface="Times" panose="02020603060405020304" pitchFamily="18" charset="0"/>
              </a:rPr>
              <a:t>Projenin </a:t>
            </a:r>
            <a:r>
              <a:rPr lang="tr-TR" sz="1800" dirty="0">
                <a:latin typeface="Times" panose="02020603060405020304" pitchFamily="18" charset="0"/>
              </a:rPr>
              <a:t>özel uzmanlık gerektiren konulardan birinde kısa süreli ve geçici olarak hizmetinden yararlanılan, sonuç raporunda adı </a:t>
            </a:r>
            <a:r>
              <a:rPr lang="tr-TR" sz="1800" u="sng" dirty="0">
                <a:latin typeface="Times" panose="02020603060405020304" pitchFamily="18" charset="0"/>
              </a:rPr>
              <a:t>geçmeyen</a:t>
            </a:r>
            <a:r>
              <a:rPr lang="tr-TR" sz="1800" dirty="0">
                <a:latin typeface="Times" panose="02020603060405020304" pitchFamily="18" charset="0"/>
              </a:rPr>
              <a:t> araştırmacı tanımına uygun </a:t>
            </a:r>
            <a:r>
              <a:rPr lang="tr-TR" sz="1800" b="1" dirty="0">
                <a:latin typeface="Times" panose="02020603060405020304" pitchFamily="18" charset="0"/>
              </a:rPr>
              <a:t>Uzman</a:t>
            </a:r>
            <a:r>
              <a:rPr lang="tr-TR" sz="1800" dirty="0">
                <a:latin typeface="Times" panose="02020603060405020304" pitchFamily="18" charset="0"/>
              </a:rPr>
              <a:t>  </a:t>
            </a:r>
            <a:r>
              <a:rPr lang="tr-TR" sz="1800" dirty="0" smtClean="0">
                <a:latin typeface="Times" panose="02020603060405020304" pitchFamily="18" charset="0"/>
              </a:rPr>
              <a:t>kişilerdir.</a:t>
            </a:r>
          </a:p>
          <a:p>
            <a:pPr marL="68580" indent="0" algn="just">
              <a:buNone/>
              <a:defRPr/>
            </a:pPr>
            <a:endParaRPr lang="tr-TR" sz="1800" dirty="0" smtClean="0">
              <a:latin typeface="Times" panose="02020603060405020304" pitchFamily="18" charset="0"/>
            </a:endParaRPr>
          </a:p>
          <a:p>
            <a:pPr algn="just">
              <a:defRPr/>
            </a:pPr>
            <a:r>
              <a:rPr lang="tr-TR" altLang="tr-TR" sz="1800" b="1" dirty="0" err="1" smtClean="0">
                <a:solidFill>
                  <a:srgbClr val="CB0505"/>
                </a:solidFill>
              </a:rPr>
              <a:t>Bursiyer</a:t>
            </a:r>
            <a:r>
              <a:rPr lang="tr-TR" altLang="tr-TR" sz="1800" b="1" dirty="0" smtClean="0">
                <a:solidFill>
                  <a:srgbClr val="CB0505"/>
                </a:solidFill>
              </a:rPr>
              <a:t>: </a:t>
            </a:r>
            <a:r>
              <a:rPr lang="tr-TR" altLang="tr-TR" sz="1800" dirty="0">
                <a:latin typeface="Times" panose="02020603060405020304" pitchFamily="18" charset="0"/>
              </a:rPr>
              <a:t>Türkiye’de kurulu yüksek öğretim kurumlarında Lisansüstü (Yüksek Lisans ve Doktora) eğitimlerine devam etmekte olan "öğrenciler" veya öğrenci statüsündeki "Araştırma </a:t>
            </a:r>
            <a:r>
              <a:rPr lang="tr-TR" altLang="tr-TR" sz="1800" dirty="0" smtClean="0">
                <a:latin typeface="Times" panose="02020603060405020304" pitchFamily="18" charset="0"/>
              </a:rPr>
              <a:t>Görevlilerini kapsar.  Projede yer alan </a:t>
            </a:r>
            <a:r>
              <a:rPr lang="tr-TR" altLang="tr-TR" sz="1800" dirty="0" err="1" smtClean="0">
                <a:latin typeface="Times" panose="02020603060405020304" pitchFamily="18" charset="0"/>
              </a:rPr>
              <a:t>bursiyerlere</a:t>
            </a:r>
            <a:r>
              <a:rPr lang="tr-TR" altLang="tr-TR" sz="1800" dirty="0" smtClean="0">
                <a:latin typeface="Times" panose="02020603060405020304" pitchFamily="18" charset="0"/>
              </a:rPr>
              <a:t>  TÜBİTAK tarafından belirlenen </a:t>
            </a:r>
            <a:r>
              <a:rPr lang="tr-TR" altLang="tr-TR" sz="1800" u="sng" dirty="0" smtClean="0">
                <a:latin typeface="Times" panose="02020603060405020304" pitchFamily="18" charset="0"/>
              </a:rPr>
              <a:t>üst limitler </a:t>
            </a:r>
            <a:r>
              <a:rPr lang="tr-TR" altLang="tr-TR" sz="1800" dirty="0" smtClean="0">
                <a:latin typeface="Times" panose="02020603060405020304" pitchFamily="18" charset="0"/>
              </a:rPr>
              <a:t>aşılmamak kaydıyla </a:t>
            </a:r>
            <a:r>
              <a:rPr lang="tr-TR" altLang="tr-TR" sz="1800" b="1" dirty="0" smtClean="0">
                <a:latin typeface="Times" panose="02020603060405020304" pitchFamily="18" charset="0"/>
              </a:rPr>
              <a:t>yürütücü tarafından belirlenen</a:t>
            </a:r>
            <a:r>
              <a:rPr lang="tr-TR" altLang="tr-TR" sz="1800" dirty="0" smtClean="0">
                <a:latin typeface="Times" panose="02020603060405020304" pitchFamily="18" charset="0"/>
              </a:rPr>
              <a:t> tutarlar burs olarak ödenir. Burs ödemelerinde her aya mahsus olarak doldurulmak kaydıyla  </a:t>
            </a:r>
            <a:r>
              <a:rPr lang="tr-TR" altLang="tr-TR" sz="1800" b="1" dirty="0" smtClean="0">
                <a:latin typeface="Times" panose="02020603060405020304" pitchFamily="18" charset="0"/>
              </a:rPr>
              <a:t>Burslu Öğrenci Bilgi Formu</a:t>
            </a:r>
            <a:r>
              <a:rPr lang="tr-TR" altLang="tr-TR" sz="1800" dirty="0" smtClean="0">
                <a:latin typeface="Times" panose="02020603060405020304" pitchFamily="18" charset="0"/>
              </a:rPr>
              <a:t> düzenlenerek ödeme belgesine bağlanır.</a:t>
            </a:r>
          </a:p>
          <a:p>
            <a:pPr marL="68580" indent="0" algn="just">
              <a:buNone/>
              <a:defRPr/>
            </a:pPr>
            <a:r>
              <a:rPr lang="tr-TR" altLang="tr-TR" sz="2200" u="sng" dirty="0" smtClean="0">
                <a:latin typeface="Times" panose="02020603060405020304" pitchFamily="18" charset="0"/>
              </a:rPr>
              <a:t>Bur ödemelerinde üst limitler:</a:t>
            </a:r>
          </a:p>
          <a:p>
            <a:pPr marL="68580" indent="0">
              <a:buNone/>
            </a:pPr>
            <a:r>
              <a:rPr lang="tr-TR" sz="1800" dirty="0" err="1" smtClean="0">
                <a:latin typeface="Times" panose="02020603060405020304" pitchFamily="18" charset="0"/>
              </a:rPr>
              <a:t>Bursiyer</a:t>
            </a:r>
            <a:r>
              <a:rPr lang="tr-TR" sz="1800" dirty="0" smtClean="0">
                <a:latin typeface="Times" panose="02020603060405020304" pitchFamily="18" charset="0"/>
              </a:rPr>
              <a:t> </a:t>
            </a:r>
            <a:r>
              <a:rPr lang="tr-TR" sz="1800" dirty="0">
                <a:latin typeface="Times" panose="02020603060405020304" pitchFamily="18" charset="0"/>
              </a:rPr>
              <a:t>ücret karşılığı çalışmıyor ise</a:t>
            </a:r>
            <a:r>
              <a:rPr lang="tr-TR" sz="1800" dirty="0">
                <a:latin typeface="Times" panose="02020603060405020304" pitchFamily="18" charset="0"/>
              </a:rPr>
              <a:t>;</a:t>
            </a:r>
          </a:p>
          <a:p>
            <a:pPr marL="68580" indent="0">
              <a:buNone/>
            </a:pPr>
            <a:r>
              <a:rPr lang="tr-TR" sz="1800" dirty="0" smtClean="0">
                <a:latin typeface="Times" panose="02020603060405020304" pitchFamily="18" charset="0"/>
              </a:rPr>
              <a:t>-Lisans </a:t>
            </a:r>
            <a:r>
              <a:rPr lang="tr-TR" sz="1800" dirty="0">
                <a:latin typeface="Times" panose="02020603060405020304" pitchFamily="18" charset="0"/>
              </a:rPr>
              <a:t>Öğrencisi : 500 TL/ay</a:t>
            </a:r>
          </a:p>
          <a:p>
            <a:pPr marL="68580" indent="0">
              <a:buNone/>
            </a:pPr>
            <a:r>
              <a:rPr lang="tr-TR" sz="1800" dirty="0" smtClean="0">
                <a:latin typeface="Times" panose="02020603060405020304" pitchFamily="18" charset="0"/>
              </a:rPr>
              <a:t>-</a:t>
            </a:r>
            <a:r>
              <a:rPr lang="fr-FR" sz="1800" dirty="0" smtClean="0">
                <a:latin typeface="Times" panose="02020603060405020304" pitchFamily="18" charset="0"/>
              </a:rPr>
              <a:t>Y</a:t>
            </a:r>
            <a:r>
              <a:rPr lang="fr-FR" sz="1800" dirty="0">
                <a:latin typeface="Times" panose="02020603060405020304" pitchFamily="18" charset="0"/>
              </a:rPr>
              <a:t>. </a:t>
            </a:r>
            <a:r>
              <a:rPr lang="fr-FR" sz="1800" dirty="0" err="1">
                <a:latin typeface="Times" panose="02020603060405020304" pitchFamily="18" charset="0"/>
              </a:rPr>
              <a:t>Lisans</a:t>
            </a:r>
            <a:r>
              <a:rPr lang="fr-FR" sz="1800" dirty="0">
                <a:latin typeface="Times" panose="02020603060405020304" pitchFamily="18" charset="0"/>
              </a:rPr>
              <a:t> </a:t>
            </a:r>
            <a:r>
              <a:rPr lang="fr-FR" sz="1800" dirty="0" err="1">
                <a:latin typeface="Times" panose="02020603060405020304" pitchFamily="18" charset="0"/>
              </a:rPr>
              <a:t>Öğrencisi</a:t>
            </a:r>
            <a:r>
              <a:rPr lang="fr-FR" sz="1800" dirty="0">
                <a:latin typeface="Times" panose="02020603060405020304" pitchFamily="18" charset="0"/>
              </a:rPr>
              <a:t> : 2.200 TL/ay</a:t>
            </a:r>
          </a:p>
          <a:p>
            <a:pPr marL="68580" indent="0">
              <a:buNone/>
            </a:pPr>
            <a:r>
              <a:rPr lang="tr-TR" sz="1800" dirty="0" smtClean="0">
                <a:latin typeface="Times" panose="02020603060405020304" pitchFamily="18" charset="0"/>
              </a:rPr>
              <a:t>-Doktora </a:t>
            </a:r>
            <a:r>
              <a:rPr lang="tr-TR" sz="1800" dirty="0">
                <a:latin typeface="Times" panose="02020603060405020304" pitchFamily="18" charset="0"/>
              </a:rPr>
              <a:t>Öğrencisi: : 2.500 TL/ay</a:t>
            </a:r>
          </a:p>
          <a:p>
            <a:pPr marL="68580" indent="0">
              <a:buNone/>
            </a:pPr>
            <a:r>
              <a:rPr lang="tr-TR" sz="1800" dirty="0" err="1">
                <a:latin typeface="Times" panose="02020603060405020304" pitchFamily="18" charset="0"/>
              </a:rPr>
              <a:t>Bursiyer</a:t>
            </a:r>
            <a:r>
              <a:rPr lang="tr-TR" sz="1800" dirty="0">
                <a:latin typeface="Times" panose="02020603060405020304" pitchFamily="18" charset="0"/>
              </a:rPr>
              <a:t> </a:t>
            </a:r>
            <a:r>
              <a:rPr lang="tr-TR" sz="1800" dirty="0">
                <a:latin typeface="Times" panose="02020603060405020304" pitchFamily="18" charset="0"/>
              </a:rPr>
              <a:t>ücretli çalışıyor ise;</a:t>
            </a:r>
          </a:p>
          <a:p>
            <a:pPr marL="68580" indent="0">
              <a:buNone/>
            </a:pPr>
            <a:r>
              <a:rPr lang="tr-TR" sz="1800" dirty="0" smtClean="0">
                <a:latin typeface="Times" panose="02020603060405020304" pitchFamily="18" charset="0"/>
              </a:rPr>
              <a:t>-</a:t>
            </a:r>
            <a:r>
              <a:rPr lang="fr-FR" sz="1800" dirty="0" smtClean="0">
                <a:latin typeface="Times" panose="02020603060405020304" pitchFamily="18" charset="0"/>
              </a:rPr>
              <a:t>Y</a:t>
            </a:r>
            <a:r>
              <a:rPr lang="fr-FR" sz="1800" dirty="0">
                <a:latin typeface="Times" panose="02020603060405020304" pitchFamily="18" charset="0"/>
              </a:rPr>
              <a:t>. </a:t>
            </a:r>
            <a:r>
              <a:rPr lang="fr-FR" sz="1800" dirty="0" err="1">
                <a:latin typeface="Times" panose="02020603060405020304" pitchFamily="18" charset="0"/>
              </a:rPr>
              <a:t>Lisans</a:t>
            </a:r>
            <a:r>
              <a:rPr lang="fr-FR" sz="1800" dirty="0">
                <a:latin typeface="Times" panose="02020603060405020304" pitchFamily="18" charset="0"/>
              </a:rPr>
              <a:t> </a:t>
            </a:r>
            <a:r>
              <a:rPr lang="fr-FR" sz="1800" dirty="0" err="1">
                <a:latin typeface="Times" panose="02020603060405020304" pitchFamily="18" charset="0"/>
              </a:rPr>
              <a:t>Öğrencisi</a:t>
            </a:r>
            <a:r>
              <a:rPr lang="fr-FR" sz="1800" dirty="0">
                <a:latin typeface="Times" panose="02020603060405020304" pitchFamily="18" charset="0"/>
              </a:rPr>
              <a:t> : 400 TL/ay</a:t>
            </a:r>
          </a:p>
          <a:p>
            <a:pPr marL="68580" indent="0">
              <a:buNone/>
            </a:pPr>
            <a:r>
              <a:rPr lang="tr-TR" sz="1800" dirty="0" smtClean="0">
                <a:latin typeface="Times" panose="02020603060405020304" pitchFamily="18" charset="0"/>
              </a:rPr>
              <a:t>-Doktora </a:t>
            </a:r>
            <a:r>
              <a:rPr lang="tr-TR" sz="1800" dirty="0">
                <a:latin typeface="Times" panose="02020603060405020304" pitchFamily="18" charset="0"/>
              </a:rPr>
              <a:t>Öğrencisi : 500 TL/ay olarak belirlenmiştir.</a:t>
            </a:r>
            <a:endParaRPr lang="tr-TR" altLang="tr-TR" sz="1800" dirty="0">
              <a:latin typeface="Times" panose="02020603060405020304" pitchFamily="18" charset="0"/>
            </a:endParaRPr>
          </a:p>
          <a:p>
            <a:pPr marL="68580" indent="0" algn="just">
              <a:buNone/>
              <a:defRPr/>
            </a:pPr>
            <a:endParaRPr lang="tr-TR" altLang="tr-TR" sz="2200" dirty="0">
              <a:latin typeface="Times" panose="02020603060405020304" pitchFamily="18" charset="0"/>
            </a:endParaRPr>
          </a:p>
          <a:p>
            <a:pPr algn="just">
              <a:defRPr/>
            </a:pPr>
            <a:endParaRPr lang="tr-TR" sz="2200" dirty="0">
              <a:latin typeface="Times" panose="02020603060405020304" pitchFamily="18" charset="0"/>
            </a:endParaRPr>
          </a:p>
          <a:p>
            <a:pPr algn="just"/>
            <a:endParaRPr lang="tr-TR" dirty="0"/>
          </a:p>
        </p:txBody>
      </p:sp>
    </p:spTree>
    <p:extLst>
      <p:ext uri="{BB962C8B-B14F-4D97-AF65-F5344CB8AC3E}">
        <p14:creationId xmlns:p14="http://schemas.microsoft.com/office/powerpoint/2010/main" val="1293921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620688"/>
            <a:ext cx="7024744" cy="720080"/>
          </a:xfrm>
        </p:spPr>
        <p:txBody>
          <a:bodyPr>
            <a:normAutofit/>
          </a:bodyPr>
          <a:lstStyle/>
          <a:p>
            <a:pPr algn="ctr"/>
            <a:r>
              <a:rPr lang="tr-TR" b="1" dirty="0" smtClean="0">
                <a:latin typeface="Impact" panose="020B0806030902050204" pitchFamily="34" charset="0"/>
              </a:rPr>
              <a:t>TANIMLAR</a:t>
            </a:r>
            <a:endParaRPr lang="tr-TR" b="1" dirty="0">
              <a:latin typeface="Impact" panose="020B0806030902050204" pitchFamily="34" charset="0"/>
            </a:endParaRPr>
          </a:p>
        </p:txBody>
      </p:sp>
      <p:sp>
        <p:nvSpPr>
          <p:cNvPr id="3" name="İçerik Yer Tutucusu 2"/>
          <p:cNvSpPr>
            <a:spLocks noGrp="1"/>
          </p:cNvSpPr>
          <p:nvPr>
            <p:ph idx="1"/>
          </p:nvPr>
        </p:nvSpPr>
        <p:spPr>
          <a:xfrm>
            <a:off x="683568" y="1340768"/>
            <a:ext cx="7632848" cy="4968552"/>
          </a:xfrm>
        </p:spPr>
        <p:txBody>
          <a:bodyPr>
            <a:normAutofit fontScale="92500"/>
          </a:bodyPr>
          <a:lstStyle/>
          <a:p>
            <a:pPr marL="68580" indent="0" algn="just">
              <a:buNone/>
            </a:pPr>
            <a:r>
              <a:rPr lang="tr-TR" sz="2200" b="1" dirty="0">
                <a:solidFill>
                  <a:schemeClr val="accent2"/>
                </a:solidFill>
                <a:latin typeface="Impact" panose="020B0806030902050204" pitchFamily="34" charset="0"/>
                <a:ea typeface="+mj-ea"/>
                <a:cs typeface="+mj-cs"/>
              </a:rPr>
              <a:t>Hizmet Alımları: </a:t>
            </a:r>
            <a:r>
              <a:rPr lang="tr-TR" sz="2200" dirty="0">
                <a:latin typeface="Times" panose="02020603060405020304" pitchFamily="18" charset="0"/>
              </a:rPr>
              <a:t>Bakım ve onarım, taşıma, haberleşme, sigorta, araştırma ve geliştirme, piyasa araştırması ve anket, danışmanlık, tanıtım, basım ve yayım, temizlik, yemek hazırlama ve dağıtım, toplantı, organizasyon, sergileme, koruma ve güvenlik, meslekî eğitim, fotoğraf, film, fikrî ve güzel sanat, bilgisayar sistemlerine yönelik hizmetler ile yazılım hizmetlerini, </a:t>
            </a:r>
            <a:r>
              <a:rPr lang="tr-TR" sz="2200" i="1" dirty="0">
                <a:latin typeface="Times" panose="02020603060405020304" pitchFamily="18" charset="0"/>
              </a:rPr>
              <a:t>taşınır ve taşınmaz </a:t>
            </a:r>
            <a:r>
              <a:rPr lang="tr-TR" sz="2200" i="1" dirty="0" smtClean="0">
                <a:latin typeface="Times" panose="02020603060405020304" pitchFamily="18" charset="0"/>
              </a:rPr>
              <a:t>malların kiralanmasını </a:t>
            </a:r>
            <a:r>
              <a:rPr lang="tr-TR" sz="2200" dirty="0">
                <a:latin typeface="Times" panose="02020603060405020304" pitchFamily="18" charset="0"/>
              </a:rPr>
              <a:t>ve benzeri diğer hizmetleri ifade eder.</a:t>
            </a:r>
          </a:p>
          <a:p>
            <a:pPr marL="68580" indent="0" algn="just">
              <a:buNone/>
            </a:pPr>
            <a:endParaRPr lang="tr-TR" sz="2200" dirty="0" smtClean="0">
              <a:solidFill>
                <a:schemeClr val="accent1"/>
              </a:solidFill>
              <a:latin typeface="Times" panose="02020603060405020304" pitchFamily="18" charset="0"/>
              <a:ea typeface="+mj-ea"/>
              <a:cs typeface="+mj-cs"/>
            </a:endParaRPr>
          </a:p>
          <a:p>
            <a:pPr marL="68580" indent="0" algn="just">
              <a:buNone/>
            </a:pPr>
            <a:r>
              <a:rPr lang="tr-TR" sz="2200" b="1" dirty="0">
                <a:solidFill>
                  <a:schemeClr val="accent2"/>
                </a:solidFill>
                <a:latin typeface="Impact" panose="020B0806030902050204" pitchFamily="34" charset="0"/>
                <a:ea typeface="+mj-ea"/>
                <a:cs typeface="+mj-cs"/>
              </a:rPr>
              <a:t>Mal ve Malzeme Alımları: </a:t>
            </a:r>
            <a:r>
              <a:rPr lang="tr-TR" sz="2200" dirty="0">
                <a:latin typeface="Times" panose="02020603060405020304" pitchFamily="18" charset="0"/>
              </a:rPr>
              <a:t>Her türlü tüketim mal ve malzemeleri ile demirbaş, makine, teçhizat ve </a:t>
            </a:r>
            <a:r>
              <a:rPr lang="tr-TR" sz="2200" dirty="0" smtClean="0">
                <a:latin typeface="Times" panose="02020603060405020304" pitchFamily="18" charset="0"/>
              </a:rPr>
              <a:t>taşıtları ifade eder.  Bu kapsamda yapılan alımlar taşınır mal yönetmeliğine tabidir ve bu alımlarda taşınır işlem fişi düzenlenmek zorundadır.</a:t>
            </a:r>
          </a:p>
          <a:p>
            <a:pPr marL="68580" indent="0" algn="just">
              <a:buNone/>
            </a:pPr>
            <a:endParaRPr lang="tr-TR" sz="2200" dirty="0" smtClean="0">
              <a:latin typeface="Times" panose="02020603060405020304" pitchFamily="18" charset="0"/>
            </a:endParaRPr>
          </a:p>
          <a:p>
            <a:pPr marL="68580" indent="0" algn="just">
              <a:buNone/>
            </a:pPr>
            <a:r>
              <a:rPr lang="tr-TR" sz="2200" dirty="0" smtClean="0">
                <a:latin typeface="Times" panose="02020603060405020304" pitchFamily="18" charset="0"/>
              </a:rPr>
              <a:t>*Mal ve hizmet alımlarının bir arada ihale edilebilmesi için aralarında </a:t>
            </a:r>
            <a:r>
              <a:rPr lang="tr-TR" sz="2200" b="1" dirty="0" smtClean="0">
                <a:latin typeface="Times" panose="02020603060405020304" pitchFamily="18" charset="0"/>
              </a:rPr>
              <a:t>kabul edilebilir doğal bir bağlantı olması </a:t>
            </a:r>
            <a:r>
              <a:rPr lang="tr-TR" sz="2200" dirty="0">
                <a:latin typeface="Times" panose="02020603060405020304" pitchFamily="18" charset="0"/>
              </a:rPr>
              <a:t>gerekmektedir</a:t>
            </a:r>
            <a:r>
              <a:rPr lang="tr-TR" sz="2200" dirty="0" smtClean="0">
                <a:latin typeface="Times" panose="02020603060405020304" pitchFamily="18" charset="0"/>
              </a:rPr>
              <a:t>.</a:t>
            </a:r>
            <a:endParaRPr lang="tr-TR" sz="2200" dirty="0">
              <a:latin typeface="Times" panose="02020603060405020304" pitchFamily="18" charset="0"/>
            </a:endParaRPr>
          </a:p>
          <a:p>
            <a:endParaRPr lang="tr-TR" dirty="0" smtClean="0"/>
          </a:p>
          <a:p>
            <a:endParaRPr lang="tr-TR" dirty="0"/>
          </a:p>
          <a:p>
            <a:pPr marL="68580" indent="0">
              <a:buNone/>
            </a:pPr>
            <a:endParaRPr lang="tr-TR" dirty="0"/>
          </a:p>
        </p:txBody>
      </p:sp>
    </p:spTree>
    <p:extLst>
      <p:ext uri="{BB962C8B-B14F-4D97-AF65-F5344CB8AC3E}">
        <p14:creationId xmlns:p14="http://schemas.microsoft.com/office/powerpoint/2010/main" val="1415098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836712"/>
            <a:ext cx="7024744" cy="1143000"/>
          </a:xfrm>
        </p:spPr>
        <p:txBody>
          <a:bodyPr>
            <a:normAutofit fontScale="90000"/>
          </a:bodyPr>
          <a:lstStyle/>
          <a:p>
            <a:r>
              <a:rPr lang="tr-TR" sz="2700" dirty="0">
                <a:latin typeface="Bernard MT Condensed" panose="02050806060905020404" pitchFamily="18" charset="0"/>
              </a:rPr>
              <a:t>Proje kapsamında yapılacak harcamaların gerçekleştirilmesinde sorumlu olacak kişiler;</a:t>
            </a:r>
            <a:r>
              <a:rPr lang="tr-TR" b="1" dirty="0">
                <a:latin typeface="Book Antiqua" pitchFamily="18" charset="0"/>
              </a:rPr>
              <a:t/>
            </a:r>
            <a:br>
              <a:rPr lang="tr-TR" b="1" dirty="0">
                <a:latin typeface="Book Antiqua" pitchFamily="18" charset="0"/>
              </a:rPr>
            </a:br>
            <a:endParaRPr lang="tr-TR" dirty="0"/>
          </a:p>
        </p:txBody>
      </p:sp>
      <p:sp>
        <p:nvSpPr>
          <p:cNvPr id="3" name="İçerik Yer Tutucusu 2"/>
          <p:cNvSpPr>
            <a:spLocks noGrp="1"/>
          </p:cNvSpPr>
          <p:nvPr>
            <p:ph idx="1"/>
          </p:nvPr>
        </p:nvSpPr>
        <p:spPr>
          <a:xfrm>
            <a:off x="611560" y="1556792"/>
            <a:ext cx="7632848" cy="4680520"/>
          </a:xfrm>
        </p:spPr>
        <p:txBody>
          <a:bodyPr>
            <a:normAutofit/>
          </a:bodyPr>
          <a:lstStyle/>
          <a:p>
            <a:pPr marL="569913" indent="-569913" algn="just">
              <a:lnSpc>
                <a:spcPct val="80000"/>
              </a:lnSpc>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b="1" dirty="0" smtClean="0">
                <a:solidFill>
                  <a:srgbClr val="FF0000"/>
                </a:solidFill>
                <a:latin typeface="Book Antiqua" pitchFamily="18" charset="0"/>
              </a:rPr>
              <a:t>	</a:t>
            </a:r>
            <a:r>
              <a:rPr lang="tr-TR" sz="2200" b="1" dirty="0">
                <a:solidFill>
                  <a:srgbClr val="CB0505"/>
                </a:solidFill>
                <a:latin typeface="Times" panose="02020603060405020304" pitchFamily="18" charset="0"/>
              </a:rPr>
              <a:t>Harcama </a:t>
            </a:r>
            <a:r>
              <a:rPr lang="tr-TR" sz="2200" b="1" dirty="0">
                <a:solidFill>
                  <a:srgbClr val="CB0505"/>
                </a:solidFill>
                <a:latin typeface="Times" panose="02020603060405020304" pitchFamily="18" charset="0"/>
              </a:rPr>
              <a:t>Yetkilisi: </a:t>
            </a:r>
          </a:p>
          <a:p>
            <a:pPr marL="569913" indent="-569913" algn="just">
              <a:lnSpc>
                <a:spcPct val="80000"/>
              </a:lnSpc>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dirty="0">
                <a:latin typeface="Times" panose="02020603060405020304" pitchFamily="18" charset="0"/>
              </a:rPr>
              <a:t>	Proje yürütücüsü, aynı zamanda proje harcamalarından sorumlu harcama </a:t>
            </a:r>
            <a:r>
              <a:rPr lang="tr-TR" sz="2200" dirty="0" smtClean="0">
                <a:latin typeface="Times" panose="02020603060405020304" pitchFamily="18" charset="0"/>
              </a:rPr>
              <a:t>yetkilisidir</a:t>
            </a:r>
          </a:p>
          <a:p>
            <a:pPr marL="569913" indent="-569913" algn="just">
              <a:lnSpc>
                <a:spcPct val="80000"/>
              </a:lnSpc>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200" dirty="0">
              <a:latin typeface="Times" panose="02020603060405020304" pitchFamily="18" charset="0"/>
            </a:endParaRPr>
          </a:p>
          <a:p>
            <a:pPr marL="569913" indent="-569913" algn="just">
              <a:lnSpc>
                <a:spcPct val="80000"/>
              </a:lnSpc>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dirty="0">
                <a:latin typeface="Times" panose="02020603060405020304" pitchFamily="18" charset="0"/>
              </a:rPr>
              <a:t>	</a:t>
            </a:r>
            <a:r>
              <a:rPr lang="tr-TR" sz="2200" b="1" dirty="0">
                <a:solidFill>
                  <a:srgbClr val="CB0505"/>
                </a:solidFill>
                <a:latin typeface="Times" panose="02020603060405020304" pitchFamily="18" charset="0"/>
              </a:rPr>
              <a:t>Gerçekleştirme Görevlisi: </a:t>
            </a:r>
          </a:p>
          <a:p>
            <a:pPr marL="569913" indent="-569913" algn="just">
              <a:lnSpc>
                <a:spcPct val="80000"/>
              </a:lnSpc>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dirty="0">
                <a:latin typeface="Times" panose="02020603060405020304" pitchFamily="18" charset="0"/>
              </a:rPr>
              <a:t>	 </a:t>
            </a:r>
            <a:r>
              <a:rPr lang="tr-TR" sz="2200" dirty="0">
                <a:latin typeface="Times" panose="02020603060405020304" pitchFamily="18" charset="0"/>
              </a:rPr>
              <a:t>Proje </a:t>
            </a:r>
            <a:r>
              <a:rPr lang="tr-TR" sz="2200" dirty="0" smtClean="0">
                <a:latin typeface="Times" panose="02020603060405020304" pitchFamily="18" charset="0"/>
              </a:rPr>
              <a:t>yürütücüsü </a:t>
            </a:r>
            <a:r>
              <a:rPr lang="tr-TR" sz="2200" dirty="0">
                <a:latin typeface="Times" panose="02020603060405020304" pitchFamily="18" charset="0"/>
              </a:rPr>
              <a:t>tarafından belirlenir. Ancak </a:t>
            </a:r>
            <a:r>
              <a:rPr lang="tr-TR" sz="2200" dirty="0" err="1">
                <a:latin typeface="Times" panose="02020603060405020304" pitchFamily="18" charset="0"/>
              </a:rPr>
              <a:t>b</a:t>
            </a:r>
            <a:r>
              <a:rPr lang="tr-TR" sz="2200" dirty="0" err="1" smtClean="0">
                <a:latin typeface="Times" panose="02020603060405020304" pitchFamily="18" charset="0"/>
              </a:rPr>
              <a:t>ursiyerler</a:t>
            </a:r>
            <a:r>
              <a:rPr lang="tr-TR" sz="2200" dirty="0" smtClean="0">
                <a:latin typeface="Times" panose="02020603060405020304" pitchFamily="18" charset="0"/>
              </a:rPr>
              <a:t> </a:t>
            </a:r>
            <a:r>
              <a:rPr lang="tr-TR" sz="2200" dirty="0">
                <a:latin typeface="Times" panose="02020603060405020304" pitchFamily="18" charset="0"/>
              </a:rPr>
              <a:t>gerçekleştirme görevlisi olarak görevlendirilemez. </a:t>
            </a:r>
            <a:r>
              <a:rPr lang="tr-TR" sz="2200" dirty="0" smtClean="0">
                <a:latin typeface="Times" panose="02020603060405020304" pitchFamily="18" charset="0"/>
              </a:rPr>
              <a:t>Gerçekleştirme görevlisinin belirlenmesinin ardından ilgili yazı </a:t>
            </a:r>
            <a:r>
              <a:rPr lang="tr-TR" sz="2200" i="1" dirty="0" smtClean="0">
                <a:latin typeface="Times" panose="02020603060405020304" pitchFamily="18" charset="0"/>
              </a:rPr>
              <a:t>Strateji Geliştirme Daire Başkanlığına </a:t>
            </a:r>
            <a:r>
              <a:rPr lang="tr-TR" sz="2200" dirty="0" smtClean="0">
                <a:latin typeface="Times" panose="02020603060405020304" pitchFamily="18" charset="0"/>
              </a:rPr>
              <a:t>gönderilir.</a:t>
            </a:r>
          </a:p>
          <a:p>
            <a:pPr marL="569913" indent="-569913" algn="just">
              <a:lnSpc>
                <a:spcPct val="80000"/>
              </a:lnSpc>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endParaRPr lang="tr-TR" sz="2200" b="1" dirty="0">
              <a:latin typeface="Times" panose="02020603060405020304" pitchFamily="18" charset="0"/>
            </a:endParaRPr>
          </a:p>
          <a:p>
            <a:pPr marL="569913" indent="-569913" algn="just">
              <a:lnSpc>
                <a:spcPct val="80000"/>
              </a:lnSpc>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b="1" dirty="0">
                <a:latin typeface="Times" panose="02020603060405020304" pitchFamily="18" charset="0"/>
              </a:rPr>
              <a:t>	</a:t>
            </a:r>
            <a:r>
              <a:rPr lang="tr-TR" sz="2200" b="1" dirty="0" smtClean="0">
                <a:solidFill>
                  <a:srgbClr val="CB0505"/>
                </a:solidFill>
                <a:latin typeface="Times" panose="02020603060405020304" pitchFamily="18" charset="0"/>
              </a:rPr>
              <a:t>İhale </a:t>
            </a:r>
            <a:r>
              <a:rPr lang="tr-TR" sz="2200" b="1" dirty="0">
                <a:solidFill>
                  <a:srgbClr val="CB0505"/>
                </a:solidFill>
                <a:latin typeface="Times" panose="02020603060405020304" pitchFamily="18" charset="0"/>
              </a:rPr>
              <a:t>Yetkilisi: </a:t>
            </a:r>
          </a:p>
          <a:p>
            <a:pPr marL="569913" indent="-569913" algn="just">
              <a:lnSpc>
                <a:spcPct val="80000"/>
              </a:lnSpc>
              <a:buNone/>
              <a:tabLst>
                <a:tab pos="1012825" algn="l"/>
                <a:tab pos="1927225" algn="l"/>
                <a:tab pos="2841625" algn="l"/>
                <a:tab pos="3756025" algn="l"/>
                <a:tab pos="4670425" algn="l"/>
                <a:tab pos="5584825" algn="l"/>
                <a:tab pos="6499225" algn="l"/>
                <a:tab pos="7413625" algn="l"/>
                <a:tab pos="8328025" algn="l"/>
                <a:tab pos="9242425" algn="l"/>
                <a:tab pos="10156825" algn="l"/>
              </a:tabLst>
              <a:defRPr/>
            </a:pPr>
            <a:r>
              <a:rPr lang="tr-TR" sz="2200" dirty="0">
                <a:latin typeface="Times" panose="02020603060405020304" pitchFamily="18" charset="0"/>
              </a:rPr>
              <a:t>	Proje ile ilgili belirlenen harcama yetkilisi </a:t>
            </a:r>
            <a:r>
              <a:rPr lang="tr-TR" sz="2200" dirty="0" smtClean="0">
                <a:latin typeface="Times" panose="02020603060405020304" pitchFamily="18" charset="0"/>
              </a:rPr>
              <a:t>ihale yetkilisidir.</a:t>
            </a:r>
            <a:endParaRPr lang="en-GB" sz="2200" dirty="0">
              <a:latin typeface="Times" panose="02020603060405020304" pitchFamily="18" charset="0"/>
            </a:endParaRPr>
          </a:p>
        </p:txBody>
      </p:sp>
    </p:spTree>
    <p:extLst>
      <p:ext uri="{BB962C8B-B14F-4D97-AF65-F5344CB8AC3E}">
        <p14:creationId xmlns:p14="http://schemas.microsoft.com/office/powerpoint/2010/main" val="322660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latin typeface="Bernard MT Condensed" panose="02050806060905020404" pitchFamily="18" charset="0"/>
              </a:rPr>
              <a:t>Proje kapsamında </a:t>
            </a:r>
            <a:r>
              <a:rPr lang="tr-TR" dirty="0">
                <a:latin typeface="Bernard MT Condensed" panose="02050806060905020404" pitchFamily="18" charset="0"/>
              </a:rPr>
              <a:t>ödenemeyecek</a:t>
            </a:r>
            <a:r>
              <a:rPr lang="tr-TR" dirty="0"/>
              <a:t> </a:t>
            </a:r>
            <a:r>
              <a:rPr lang="tr-TR" dirty="0" smtClean="0">
                <a:latin typeface="Bernard MT Condensed" panose="02050806060905020404" pitchFamily="18" charset="0"/>
              </a:rPr>
              <a:t>giderler</a:t>
            </a:r>
            <a:endParaRPr lang="tr-TR" dirty="0"/>
          </a:p>
        </p:txBody>
      </p:sp>
      <p:sp>
        <p:nvSpPr>
          <p:cNvPr id="3" name="İçerik Yer Tutucusu 2"/>
          <p:cNvSpPr>
            <a:spLocks noGrp="1"/>
          </p:cNvSpPr>
          <p:nvPr>
            <p:ph idx="1"/>
          </p:nvPr>
        </p:nvSpPr>
        <p:spPr/>
        <p:txBody>
          <a:bodyPr>
            <a:normAutofit/>
          </a:bodyPr>
          <a:lstStyle/>
          <a:p>
            <a:pPr marL="68580" indent="0">
              <a:buNone/>
            </a:pPr>
            <a:r>
              <a:rPr lang="tr-TR" dirty="0" smtClean="0">
                <a:latin typeface="Times" panose="02020603060405020304" pitchFamily="18" charset="0"/>
              </a:rPr>
              <a:t>a)Proje </a:t>
            </a:r>
            <a:r>
              <a:rPr lang="tr-TR" dirty="0">
                <a:latin typeface="Times" panose="02020603060405020304" pitchFamily="18" charset="0"/>
              </a:rPr>
              <a:t>önerisi hazırlama masrafları, </a:t>
            </a:r>
            <a:endParaRPr lang="tr-TR" dirty="0" smtClean="0">
              <a:latin typeface="Times" panose="02020603060405020304" pitchFamily="18" charset="0"/>
            </a:endParaRPr>
          </a:p>
          <a:p>
            <a:pPr marL="68580" indent="0">
              <a:buNone/>
            </a:pPr>
            <a:r>
              <a:rPr lang="tr-TR" dirty="0" smtClean="0">
                <a:latin typeface="Times" panose="02020603060405020304" pitchFamily="18" charset="0"/>
              </a:rPr>
              <a:t>b)Projenin </a:t>
            </a:r>
            <a:r>
              <a:rPr lang="tr-TR" dirty="0">
                <a:latin typeface="Times" panose="02020603060405020304" pitchFamily="18" charset="0"/>
              </a:rPr>
              <a:t>sonuçlarının ticari uygulamaya dönüştürülmesi için yapılan masraflar</a:t>
            </a:r>
            <a:r>
              <a:rPr lang="tr-TR" dirty="0" smtClean="0">
                <a:latin typeface="Times" panose="02020603060405020304" pitchFamily="18" charset="0"/>
              </a:rPr>
              <a:t>,</a:t>
            </a:r>
          </a:p>
          <a:p>
            <a:pPr marL="68580" indent="0">
              <a:buNone/>
            </a:pPr>
            <a:r>
              <a:rPr lang="tr-TR" dirty="0" smtClean="0">
                <a:latin typeface="Times" panose="02020603060405020304" pitchFamily="18" charset="0"/>
              </a:rPr>
              <a:t> </a:t>
            </a:r>
            <a:r>
              <a:rPr lang="tr-TR" dirty="0">
                <a:latin typeface="Times" panose="02020603060405020304" pitchFamily="18" charset="0"/>
              </a:rPr>
              <a:t>c)Isıtma, aydınlatma ve haberleşme amaçlı giderleri, d)Alt yapıya yönelik inşaat giderleri, </a:t>
            </a:r>
            <a:endParaRPr lang="tr-TR" dirty="0" smtClean="0">
              <a:latin typeface="Times" panose="02020603060405020304" pitchFamily="18" charset="0"/>
            </a:endParaRPr>
          </a:p>
          <a:p>
            <a:pPr marL="68580" indent="0">
              <a:buNone/>
            </a:pPr>
            <a:r>
              <a:rPr lang="tr-TR" dirty="0" smtClean="0">
                <a:latin typeface="Times" panose="02020603060405020304" pitchFamily="18" charset="0"/>
              </a:rPr>
              <a:t>e)Muhasebe</a:t>
            </a:r>
            <a:r>
              <a:rPr lang="tr-TR" dirty="0">
                <a:latin typeface="Times" panose="02020603060405020304" pitchFamily="18" charset="0"/>
              </a:rPr>
              <a:t>, sekreterlik vb. idari personel giderleri, f)Proje ile doğrudan yada dolaylı ilgisi olmayan giderler</a:t>
            </a:r>
          </a:p>
        </p:txBody>
      </p:sp>
    </p:spTree>
    <p:extLst>
      <p:ext uri="{BB962C8B-B14F-4D97-AF65-F5344CB8AC3E}">
        <p14:creationId xmlns:p14="http://schemas.microsoft.com/office/powerpoint/2010/main" val="2698323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64704"/>
            <a:ext cx="7024744" cy="673144"/>
          </a:xfrm>
        </p:spPr>
        <p:txBody>
          <a:bodyPr>
            <a:normAutofit fontScale="90000"/>
          </a:bodyPr>
          <a:lstStyle/>
          <a:p>
            <a:r>
              <a:rPr lang="tr-TR" dirty="0" smtClean="0">
                <a:latin typeface="Bernard MT Condensed" panose="02050806060905020404" pitchFamily="18" charset="0"/>
              </a:rPr>
              <a:t>Ön ödeme ve Mahsup</a:t>
            </a:r>
            <a:endParaRPr lang="tr-TR" dirty="0">
              <a:latin typeface="Bernard MT Condensed" panose="02050806060905020404" pitchFamily="18" charset="0"/>
            </a:endParaRPr>
          </a:p>
        </p:txBody>
      </p:sp>
      <p:sp>
        <p:nvSpPr>
          <p:cNvPr id="3" name="İçerik Yer Tutucusu 2"/>
          <p:cNvSpPr>
            <a:spLocks noGrp="1"/>
          </p:cNvSpPr>
          <p:nvPr>
            <p:ph idx="1"/>
          </p:nvPr>
        </p:nvSpPr>
        <p:spPr>
          <a:xfrm>
            <a:off x="683568" y="1556792"/>
            <a:ext cx="7848872" cy="4824536"/>
          </a:xfrm>
        </p:spPr>
        <p:txBody>
          <a:bodyPr/>
          <a:lstStyle/>
          <a:p>
            <a:pPr marL="68580" indent="0" algn="just">
              <a:buNone/>
            </a:pPr>
            <a:endParaRPr lang="tr-TR" dirty="0" smtClean="0">
              <a:latin typeface="Times" panose="02020603060405020304" pitchFamily="18" charset="0"/>
            </a:endParaRPr>
          </a:p>
          <a:p>
            <a:pPr marL="68580" indent="0" algn="just">
              <a:buNone/>
            </a:pPr>
            <a:r>
              <a:rPr lang="tr-TR" dirty="0" smtClean="0">
                <a:latin typeface="Times" panose="02020603060405020304" pitchFamily="18" charset="0"/>
              </a:rPr>
              <a:t>Yürütülmekte olan projelerde </a:t>
            </a:r>
            <a:r>
              <a:rPr lang="tr-TR" altLang="tr-TR" b="1" dirty="0">
                <a:latin typeface="Times" panose="02020603060405020304" pitchFamily="18" charset="0"/>
              </a:rPr>
              <a:t>TÜBİTAK tarafından belirlenen ön ödeme limitleri </a:t>
            </a:r>
            <a:r>
              <a:rPr lang="tr-TR" altLang="tr-TR" dirty="0">
                <a:latin typeface="Times" panose="02020603060405020304" pitchFamily="18" charset="0"/>
              </a:rPr>
              <a:t>dahilinde </a:t>
            </a:r>
            <a:r>
              <a:rPr lang="tr-TR" altLang="tr-TR" dirty="0" smtClean="0">
                <a:latin typeface="Times" panose="02020603060405020304" pitchFamily="18" charset="0"/>
              </a:rPr>
              <a:t>avans alınabilir.</a:t>
            </a:r>
          </a:p>
          <a:p>
            <a:pPr marL="68580" indent="0" algn="just">
              <a:buNone/>
            </a:pPr>
            <a:r>
              <a:rPr lang="tr-TR" sz="1600" dirty="0" smtClean="0">
                <a:solidFill>
                  <a:srgbClr val="FF0000"/>
                </a:solidFill>
                <a:latin typeface="Times" panose="02020603060405020304" pitchFamily="18" charset="0"/>
              </a:rPr>
              <a:t>(2017 ön ödeme limiti: yurtiçi alımlarda 30.000 TL yurtdışı alımlarda 60.000 TL)</a:t>
            </a:r>
          </a:p>
          <a:p>
            <a:pPr marL="68580" indent="0" algn="just">
              <a:buNone/>
            </a:pPr>
            <a:endParaRPr lang="tr-TR" sz="1600" dirty="0" smtClean="0">
              <a:solidFill>
                <a:srgbClr val="FF0000"/>
              </a:solidFill>
              <a:latin typeface="Times" panose="02020603060405020304" pitchFamily="18" charset="0"/>
            </a:endParaRPr>
          </a:p>
          <a:p>
            <a:pPr marL="68580" indent="0" algn="just">
              <a:buNone/>
            </a:pPr>
            <a:r>
              <a:rPr lang="tr-TR" dirty="0" smtClean="0">
                <a:latin typeface="Times" panose="02020603060405020304" pitchFamily="18" charset="0"/>
              </a:rPr>
              <a:t>	Ön </a:t>
            </a:r>
            <a:r>
              <a:rPr lang="tr-TR" dirty="0">
                <a:latin typeface="Times" panose="02020603060405020304" pitchFamily="18" charset="0"/>
              </a:rPr>
              <a:t>ödeme, proje yürütücüsü tarafından proje bütçesindeki toplam ödeneklerini dikkate alarak </a:t>
            </a:r>
            <a:r>
              <a:rPr lang="tr-TR" b="1" dirty="0">
                <a:latin typeface="Times" panose="02020603060405020304" pitchFamily="18" charset="0"/>
              </a:rPr>
              <a:t>Ön Ödeme Talep Formu</a:t>
            </a:r>
            <a:r>
              <a:rPr lang="tr-TR" dirty="0">
                <a:latin typeface="Times" panose="02020603060405020304" pitchFamily="18" charset="0"/>
              </a:rPr>
              <a:t> ile talep </a:t>
            </a:r>
            <a:r>
              <a:rPr lang="tr-TR" dirty="0" smtClean="0">
                <a:latin typeface="Times" panose="02020603060405020304" pitchFamily="18" charset="0"/>
              </a:rPr>
              <a:t>edilir. Ön ödeme talebi proje </a:t>
            </a:r>
            <a:r>
              <a:rPr lang="tr-TR" dirty="0">
                <a:latin typeface="Times" panose="02020603060405020304" pitchFamily="18" charset="0"/>
              </a:rPr>
              <a:t>ödenek kontrolü yapıldıktan sonra yürütücünün belirtmiş olduğu özel hesabına </a:t>
            </a:r>
            <a:r>
              <a:rPr lang="tr-TR" dirty="0" smtClean="0">
                <a:latin typeface="Times" panose="02020603060405020304" pitchFamily="18" charset="0"/>
              </a:rPr>
              <a:t>Strateji Geliştirme Daire Başkanlığınca en </a:t>
            </a:r>
            <a:r>
              <a:rPr lang="tr-TR" dirty="0">
                <a:latin typeface="Times" panose="02020603060405020304" pitchFamily="18" charset="0"/>
              </a:rPr>
              <a:t>geç </a:t>
            </a:r>
            <a:r>
              <a:rPr lang="tr-TR" b="1" dirty="0">
                <a:latin typeface="Times" panose="02020603060405020304" pitchFamily="18" charset="0"/>
              </a:rPr>
              <a:t>4 iş günü</a:t>
            </a:r>
            <a:r>
              <a:rPr lang="tr-TR" dirty="0">
                <a:latin typeface="Times" panose="02020603060405020304" pitchFamily="18" charset="0"/>
              </a:rPr>
              <a:t> içerisinde aktarılır</a:t>
            </a:r>
          </a:p>
        </p:txBody>
      </p:sp>
    </p:spTree>
    <p:extLst>
      <p:ext uri="{BB962C8B-B14F-4D97-AF65-F5344CB8AC3E}">
        <p14:creationId xmlns:p14="http://schemas.microsoft.com/office/powerpoint/2010/main" val="4168018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692696"/>
            <a:ext cx="7024744" cy="673144"/>
          </a:xfrm>
        </p:spPr>
        <p:txBody>
          <a:bodyPr>
            <a:normAutofit fontScale="90000"/>
          </a:bodyPr>
          <a:lstStyle/>
          <a:p>
            <a:r>
              <a:rPr lang="tr-TR" dirty="0">
                <a:latin typeface="Bernard MT Condensed" panose="02050806060905020404" pitchFamily="18" charset="0"/>
              </a:rPr>
              <a:t>Ön ödeme ve </a:t>
            </a:r>
            <a:r>
              <a:rPr lang="tr-TR" dirty="0" smtClean="0">
                <a:latin typeface="Bernard MT Condensed" panose="02050806060905020404" pitchFamily="18" charset="0"/>
              </a:rPr>
              <a:t>Mahsup </a:t>
            </a:r>
            <a:r>
              <a:rPr lang="tr-TR" dirty="0" smtClean="0">
                <a:latin typeface="Impact" panose="020B0806030902050204" pitchFamily="34" charset="0"/>
              </a:rPr>
              <a:t>-2-</a:t>
            </a:r>
            <a:endParaRPr lang="tr-TR" dirty="0">
              <a:latin typeface="Impact" panose="020B0806030902050204" pitchFamily="34" charset="0"/>
            </a:endParaRPr>
          </a:p>
        </p:txBody>
      </p:sp>
      <p:sp>
        <p:nvSpPr>
          <p:cNvPr id="3" name="İçerik Yer Tutucusu 2"/>
          <p:cNvSpPr>
            <a:spLocks noGrp="1"/>
          </p:cNvSpPr>
          <p:nvPr>
            <p:ph idx="1"/>
          </p:nvPr>
        </p:nvSpPr>
        <p:spPr>
          <a:xfrm>
            <a:off x="683568" y="1556792"/>
            <a:ext cx="7920880" cy="4752528"/>
          </a:xfrm>
        </p:spPr>
        <p:txBody>
          <a:bodyPr>
            <a:normAutofit fontScale="85000" lnSpcReduction="10000"/>
          </a:bodyPr>
          <a:lstStyle/>
          <a:p>
            <a:pPr marL="68580" indent="0" algn="just">
              <a:buNone/>
            </a:pPr>
            <a:r>
              <a:rPr lang="tr-TR" altLang="tr-TR" b="1" dirty="0" smtClean="0">
                <a:latin typeface="Book Antiqua" pitchFamily="18" charset="0"/>
              </a:rPr>
              <a:t>	</a:t>
            </a:r>
            <a:r>
              <a:rPr lang="en-GB" altLang="tr-TR" dirty="0" err="1">
                <a:latin typeface="Times" panose="02020603060405020304" pitchFamily="18" charset="0"/>
              </a:rPr>
              <a:t>Mahsup</a:t>
            </a:r>
            <a:r>
              <a:rPr lang="en-GB" altLang="tr-TR" dirty="0">
                <a:latin typeface="Times" panose="02020603060405020304" pitchFamily="18" charset="0"/>
              </a:rPr>
              <a:t>, </a:t>
            </a:r>
            <a:r>
              <a:rPr lang="tr-TR" altLang="tr-TR" dirty="0">
                <a:latin typeface="Times" panose="02020603060405020304" pitchFamily="18" charset="0"/>
              </a:rPr>
              <a:t>ö</a:t>
            </a:r>
            <a:r>
              <a:rPr lang="en-GB" altLang="tr-TR" dirty="0">
                <a:latin typeface="Times" panose="02020603060405020304" pitchFamily="18" charset="0"/>
              </a:rPr>
              <a:t>n </a:t>
            </a:r>
            <a:r>
              <a:rPr lang="tr-TR" altLang="tr-TR" dirty="0">
                <a:latin typeface="Times" panose="02020603060405020304" pitchFamily="18" charset="0"/>
              </a:rPr>
              <a:t>ö</a:t>
            </a:r>
            <a:r>
              <a:rPr lang="en-GB" altLang="tr-TR" dirty="0">
                <a:latin typeface="Times" panose="02020603060405020304" pitchFamily="18" charset="0"/>
              </a:rPr>
              <a:t>deme</a:t>
            </a:r>
            <a:r>
              <a:rPr lang="tr-TR" altLang="tr-TR" dirty="0" err="1">
                <a:latin typeface="Times" panose="02020603060405020304" pitchFamily="18" charset="0"/>
              </a:rPr>
              <a:t>nin</a:t>
            </a:r>
            <a:r>
              <a:rPr lang="tr-TR" altLang="tr-TR" dirty="0">
                <a:latin typeface="Times" panose="02020603060405020304" pitchFamily="18" charset="0"/>
              </a:rPr>
              <a:t> yapıldığı tarihten </a:t>
            </a:r>
            <a:r>
              <a:rPr lang="en-GB" altLang="tr-TR" dirty="0" err="1">
                <a:latin typeface="Times" panose="02020603060405020304" pitchFamily="18" charset="0"/>
              </a:rPr>
              <a:t>itibaren</a:t>
            </a:r>
            <a:r>
              <a:rPr lang="en-GB" altLang="tr-TR" dirty="0">
                <a:latin typeface="Times" panose="02020603060405020304" pitchFamily="18" charset="0"/>
              </a:rPr>
              <a:t> </a:t>
            </a:r>
            <a:r>
              <a:rPr lang="tr-TR" altLang="tr-TR" dirty="0">
                <a:latin typeface="Times" panose="02020603060405020304" pitchFamily="18" charset="0"/>
              </a:rPr>
              <a:t>(yürütücünün banka </a:t>
            </a:r>
            <a:r>
              <a:rPr lang="tr-TR" altLang="tr-TR" dirty="0">
                <a:latin typeface="Times" panose="02020603060405020304" pitchFamily="18" charset="0"/>
              </a:rPr>
              <a:t>hesabına yatırıldığı </a:t>
            </a:r>
            <a:r>
              <a:rPr lang="tr-TR" altLang="tr-TR" dirty="0">
                <a:latin typeface="Times" panose="02020603060405020304" pitchFamily="18" charset="0"/>
              </a:rPr>
              <a:t>tarih) </a:t>
            </a:r>
            <a:r>
              <a:rPr lang="en-GB" altLang="tr-TR" dirty="0" err="1">
                <a:latin typeface="Times" panose="02020603060405020304" pitchFamily="18" charset="0"/>
              </a:rPr>
              <a:t>en</a:t>
            </a:r>
            <a:r>
              <a:rPr lang="en-GB" altLang="tr-TR" dirty="0">
                <a:latin typeface="Times" panose="02020603060405020304" pitchFamily="18" charset="0"/>
              </a:rPr>
              <a:t> </a:t>
            </a:r>
            <a:r>
              <a:rPr lang="en-GB" altLang="tr-TR" dirty="0" err="1">
                <a:latin typeface="Times" panose="02020603060405020304" pitchFamily="18" charset="0"/>
              </a:rPr>
              <a:t>geç</a:t>
            </a:r>
            <a:r>
              <a:rPr lang="en-GB" altLang="tr-TR" dirty="0">
                <a:latin typeface="Times" panose="02020603060405020304" pitchFamily="18" charset="0"/>
              </a:rPr>
              <a:t> </a:t>
            </a:r>
            <a:r>
              <a:rPr lang="en-GB" altLang="tr-TR" b="1" dirty="0" smtClean="0">
                <a:latin typeface="Times" panose="02020603060405020304" pitchFamily="18" charset="0"/>
              </a:rPr>
              <a:t>2 </a:t>
            </a:r>
            <a:r>
              <a:rPr lang="en-GB" altLang="tr-TR" b="1" dirty="0">
                <a:latin typeface="Times" panose="02020603060405020304" pitchFamily="18" charset="0"/>
              </a:rPr>
              <a:t>ay</a:t>
            </a:r>
            <a:r>
              <a:rPr lang="en-GB" altLang="tr-TR" dirty="0">
                <a:latin typeface="Times" panose="02020603060405020304" pitchFamily="18" charset="0"/>
              </a:rPr>
              <a:t> </a:t>
            </a:r>
            <a:r>
              <a:rPr lang="en-GB" altLang="tr-TR" dirty="0" err="1">
                <a:latin typeface="Times" panose="02020603060405020304" pitchFamily="18" charset="0"/>
              </a:rPr>
              <a:t>içinde</a:t>
            </a:r>
            <a:r>
              <a:rPr lang="en-GB" altLang="tr-TR" dirty="0">
                <a:latin typeface="Times" panose="02020603060405020304" pitchFamily="18" charset="0"/>
              </a:rPr>
              <a:t> </a:t>
            </a:r>
            <a:r>
              <a:rPr lang="en-GB" altLang="tr-TR" dirty="0" err="1">
                <a:latin typeface="Times" panose="02020603060405020304" pitchFamily="18" charset="0"/>
              </a:rPr>
              <a:t>yapılacaktır</a:t>
            </a:r>
            <a:r>
              <a:rPr lang="en-GB" altLang="tr-TR" dirty="0">
                <a:latin typeface="Times" panose="02020603060405020304" pitchFamily="18" charset="0"/>
              </a:rPr>
              <a:t>. </a:t>
            </a:r>
            <a:endParaRPr lang="tr-TR" altLang="tr-TR" dirty="0" smtClean="0">
              <a:latin typeface="Times" panose="02020603060405020304" pitchFamily="18" charset="0"/>
            </a:endParaRPr>
          </a:p>
          <a:p>
            <a:pPr marL="68580" indent="0" algn="just">
              <a:buNone/>
            </a:pPr>
            <a:r>
              <a:rPr lang="tr-TR" altLang="tr-TR" dirty="0">
                <a:latin typeface="Times" panose="02020603060405020304" pitchFamily="18" charset="0"/>
              </a:rPr>
              <a:t>	</a:t>
            </a:r>
            <a:endParaRPr lang="tr-TR" altLang="tr-TR" dirty="0" smtClean="0">
              <a:latin typeface="Times" panose="02020603060405020304" pitchFamily="18" charset="0"/>
            </a:endParaRPr>
          </a:p>
          <a:p>
            <a:pPr marL="68580" indent="0" algn="just">
              <a:buNone/>
            </a:pPr>
            <a:r>
              <a:rPr lang="tr-TR" altLang="tr-TR" dirty="0">
                <a:latin typeface="Times" panose="02020603060405020304" pitchFamily="18" charset="0"/>
              </a:rPr>
              <a:t>	</a:t>
            </a:r>
            <a:r>
              <a:rPr lang="tr-TR" altLang="tr-TR" dirty="0">
                <a:latin typeface="Times" panose="02020603060405020304" pitchFamily="18" charset="0"/>
              </a:rPr>
              <a:t>S</a:t>
            </a:r>
            <a:r>
              <a:rPr lang="en-GB" altLang="tr-TR" dirty="0" err="1">
                <a:latin typeface="Times" panose="02020603060405020304" pitchFamily="18" charset="0"/>
              </a:rPr>
              <a:t>eyahat</a:t>
            </a:r>
            <a:r>
              <a:rPr lang="en-GB" altLang="tr-TR" dirty="0">
                <a:latin typeface="Times" panose="02020603060405020304" pitchFamily="18" charset="0"/>
              </a:rPr>
              <a:t> </a:t>
            </a:r>
            <a:r>
              <a:rPr lang="en-GB" altLang="tr-TR" dirty="0" err="1">
                <a:latin typeface="Times" panose="02020603060405020304" pitchFamily="18" charset="0"/>
              </a:rPr>
              <a:t>faslından</a:t>
            </a:r>
            <a:r>
              <a:rPr lang="en-GB" altLang="tr-TR" dirty="0">
                <a:latin typeface="Times" panose="02020603060405020304" pitchFamily="18" charset="0"/>
              </a:rPr>
              <a:t> </a:t>
            </a:r>
            <a:r>
              <a:rPr lang="en-GB" altLang="tr-TR" dirty="0" err="1">
                <a:latin typeface="Times" panose="02020603060405020304" pitchFamily="18" charset="0"/>
              </a:rPr>
              <a:t>ön</a:t>
            </a:r>
            <a:r>
              <a:rPr lang="en-GB" altLang="tr-TR" dirty="0">
                <a:latin typeface="Times" panose="02020603060405020304" pitchFamily="18" charset="0"/>
              </a:rPr>
              <a:t> </a:t>
            </a:r>
            <a:r>
              <a:rPr lang="en-GB" altLang="tr-TR" dirty="0" err="1">
                <a:latin typeface="Times" panose="02020603060405020304" pitchFamily="18" charset="0"/>
              </a:rPr>
              <a:t>ödeme</a:t>
            </a:r>
            <a:r>
              <a:rPr lang="en-GB" altLang="tr-TR" dirty="0">
                <a:latin typeface="Times" panose="02020603060405020304" pitchFamily="18" charset="0"/>
              </a:rPr>
              <a:t> </a:t>
            </a:r>
            <a:r>
              <a:rPr lang="en-GB" altLang="tr-TR" dirty="0" err="1">
                <a:latin typeface="Times" panose="02020603060405020304" pitchFamily="18" charset="0"/>
              </a:rPr>
              <a:t>alınmış</a:t>
            </a:r>
            <a:r>
              <a:rPr lang="en-GB" altLang="tr-TR" dirty="0">
                <a:latin typeface="Times" panose="02020603060405020304" pitchFamily="18" charset="0"/>
              </a:rPr>
              <a:t> </a:t>
            </a:r>
            <a:r>
              <a:rPr lang="en-GB" altLang="tr-TR" dirty="0" err="1">
                <a:latin typeface="Times" panose="02020603060405020304" pitchFamily="18" charset="0"/>
              </a:rPr>
              <a:t>ise</a:t>
            </a:r>
            <a:r>
              <a:rPr lang="en-GB" altLang="tr-TR" dirty="0">
                <a:latin typeface="Times" panose="02020603060405020304" pitchFamily="18" charset="0"/>
              </a:rPr>
              <a:t>; </a:t>
            </a:r>
            <a:r>
              <a:rPr lang="en-GB" altLang="tr-TR" dirty="0" err="1">
                <a:latin typeface="Times" panose="02020603060405020304" pitchFamily="18" charset="0"/>
              </a:rPr>
              <a:t>seyahatin</a:t>
            </a:r>
            <a:r>
              <a:rPr lang="en-GB" altLang="tr-TR" dirty="0">
                <a:latin typeface="Times" panose="02020603060405020304" pitchFamily="18" charset="0"/>
              </a:rPr>
              <a:t> </a:t>
            </a:r>
            <a:r>
              <a:rPr lang="en-GB" altLang="tr-TR" dirty="0" err="1">
                <a:latin typeface="Times" panose="02020603060405020304" pitchFamily="18" charset="0"/>
              </a:rPr>
              <a:t>bitmesini</a:t>
            </a:r>
            <a:r>
              <a:rPr lang="en-GB" altLang="tr-TR" dirty="0">
                <a:latin typeface="Times" panose="02020603060405020304" pitchFamily="18" charset="0"/>
              </a:rPr>
              <a:t> </a:t>
            </a:r>
            <a:r>
              <a:rPr lang="en-GB" altLang="tr-TR" dirty="0" err="1">
                <a:latin typeface="Times" panose="02020603060405020304" pitchFamily="18" charset="0"/>
              </a:rPr>
              <a:t>takip</a:t>
            </a:r>
            <a:r>
              <a:rPr lang="en-GB" altLang="tr-TR" dirty="0">
                <a:latin typeface="Times" panose="02020603060405020304" pitchFamily="18" charset="0"/>
              </a:rPr>
              <a:t> </a:t>
            </a:r>
            <a:r>
              <a:rPr lang="en-GB" altLang="tr-TR" dirty="0" err="1">
                <a:latin typeface="Times" panose="02020603060405020304" pitchFamily="18" charset="0"/>
              </a:rPr>
              <a:t>eden</a:t>
            </a:r>
            <a:r>
              <a:rPr lang="en-GB" altLang="tr-TR" dirty="0">
                <a:latin typeface="Times" panose="02020603060405020304" pitchFamily="18" charset="0"/>
              </a:rPr>
              <a:t> </a:t>
            </a:r>
            <a:r>
              <a:rPr lang="tr-TR" altLang="tr-TR" b="1" dirty="0">
                <a:latin typeface="Times" panose="02020603060405020304" pitchFamily="18" charset="0"/>
              </a:rPr>
              <a:t>15</a:t>
            </a:r>
            <a:r>
              <a:rPr lang="en-GB" altLang="tr-TR" b="1" dirty="0">
                <a:latin typeface="Times" panose="02020603060405020304" pitchFamily="18" charset="0"/>
              </a:rPr>
              <a:t> </a:t>
            </a:r>
            <a:r>
              <a:rPr lang="en-GB" altLang="tr-TR" b="1" dirty="0" err="1">
                <a:latin typeface="Times" panose="02020603060405020304" pitchFamily="18" charset="0"/>
              </a:rPr>
              <a:t>gün</a:t>
            </a:r>
            <a:r>
              <a:rPr lang="en-GB" altLang="tr-TR" b="1" dirty="0">
                <a:latin typeface="Times" panose="02020603060405020304" pitchFamily="18" charset="0"/>
              </a:rPr>
              <a:t> </a:t>
            </a:r>
            <a:r>
              <a:rPr lang="en-GB" altLang="tr-TR" dirty="0" err="1">
                <a:latin typeface="Times" panose="02020603060405020304" pitchFamily="18" charset="0"/>
              </a:rPr>
              <a:t>içinde</a:t>
            </a:r>
            <a:r>
              <a:rPr lang="en-GB" altLang="tr-TR" dirty="0">
                <a:latin typeface="Times" panose="02020603060405020304" pitchFamily="18" charset="0"/>
              </a:rPr>
              <a:t> </a:t>
            </a:r>
            <a:r>
              <a:rPr lang="en-GB" altLang="tr-TR" dirty="0" err="1">
                <a:latin typeface="Times" panose="02020603060405020304" pitchFamily="18" charset="0"/>
              </a:rPr>
              <a:t>yapılacaktır</a:t>
            </a:r>
            <a:r>
              <a:rPr lang="en-GB" altLang="tr-TR" dirty="0" smtClean="0">
                <a:latin typeface="Times" panose="02020603060405020304" pitchFamily="18" charset="0"/>
              </a:rPr>
              <a:t>.</a:t>
            </a:r>
            <a:endParaRPr lang="tr-TR" altLang="tr-TR" dirty="0" smtClean="0">
              <a:latin typeface="Times" panose="02020603060405020304" pitchFamily="18" charset="0"/>
            </a:endParaRPr>
          </a:p>
          <a:p>
            <a:pPr marL="68580" indent="0" algn="just">
              <a:buNone/>
            </a:pPr>
            <a:endParaRPr lang="tr-TR" altLang="tr-TR" dirty="0">
              <a:latin typeface="Times" panose="02020603060405020304" pitchFamily="18" charset="0"/>
            </a:endParaRPr>
          </a:p>
          <a:p>
            <a:pPr marL="68580" indent="0" algn="just">
              <a:buNone/>
            </a:pPr>
            <a:r>
              <a:rPr lang="tr-TR" altLang="tr-TR" b="1" dirty="0" smtClean="0">
                <a:solidFill>
                  <a:srgbClr val="CB0505"/>
                </a:solidFill>
                <a:latin typeface="Times" panose="02020603060405020304" pitchFamily="18" charset="0"/>
              </a:rPr>
              <a:t>Not: </a:t>
            </a:r>
            <a:r>
              <a:rPr lang="tr-TR" dirty="0">
                <a:latin typeface="Times" panose="02020603060405020304" pitchFamily="18" charset="0"/>
              </a:rPr>
              <a:t>Proje süresince ön ödeme için sayı sınırlaması yoktur.  Ancak, bir ön ödemenin usulüne uygun </a:t>
            </a:r>
            <a:r>
              <a:rPr lang="tr-TR" b="1" dirty="0">
                <a:latin typeface="Times" panose="02020603060405020304" pitchFamily="18" charset="0"/>
              </a:rPr>
              <a:t>mahsubu yapılmadan yeni ön ödeme yapılmaz</a:t>
            </a:r>
            <a:r>
              <a:rPr lang="tr-TR" dirty="0">
                <a:latin typeface="Times" panose="02020603060405020304" pitchFamily="18" charset="0"/>
              </a:rPr>
              <a:t>. </a:t>
            </a:r>
          </a:p>
          <a:p>
            <a:pPr marL="68580" indent="0" algn="just">
              <a:buNone/>
            </a:pPr>
            <a:r>
              <a:rPr lang="tr-TR" dirty="0">
                <a:latin typeface="Times" panose="02020603060405020304" pitchFamily="18" charset="0"/>
              </a:rPr>
              <a:t>Aynı </a:t>
            </a:r>
            <a:r>
              <a:rPr lang="tr-TR" dirty="0">
                <a:latin typeface="Times" panose="02020603060405020304" pitchFamily="18" charset="0"/>
              </a:rPr>
              <a:t>kişi mutemet olarak </a:t>
            </a:r>
            <a:r>
              <a:rPr lang="tr-TR" b="1" dirty="0">
                <a:latin typeface="Times" panose="02020603060405020304" pitchFamily="18" charset="0"/>
              </a:rPr>
              <a:t>aynı anda birden fazla projeden</a:t>
            </a:r>
            <a:r>
              <a:rPr lang="tr-TR" dirty="0">
                <a:latin typeface="Times" panose="02020603060405020304" pitchFamily="18" charset="0"/>
              </a:rPr>
              <a:t> ön ödeme alabileceği gibi aynı projede birden fazla mutemet de tayin edilebilir. </a:t>
            </a:r>
            <a:endParaRPr lang="tr-TR" dirty="0" smtClean="0">
              <a:latin typeface="Times" panose="02020603060405020304" pitchFamily="18" charset="0"/>
            </a:endParaRPr>
          </a:p>
          <a:p>
            <a:pPr marL="68580" indent="0" algn="just">
              <a:buNone/>
            </a:pPr>
            <a:endParaRPr lang="tr-TR" dirty="0" smtClean="0">
              <a:latin typeface="Times" panose="02020603060405020304" pitchFamily="18" charset="0"/>
            </a:endParaRPr>
          </a:p>
          <a:p>
            <a:pPr marL="68580" indent="0" algn="just">
              <a:buNone/>
            </a:pPr>
            <a:r>
              <a:rPr lang="tr-TR" sz="2500" b="1" dirty="0">
                <a:solidFill>
                  <a:srgbClr val="CB0505"/>
                </a:solidFill>
                <a:latin typeface="Times" panose="02020603060405020304" pitchFamily="18" charset="0"/>
              </a:rPr>
              <a:t>Not:</a:t>
            </a:r>
            <a:r>
              <a:rPr lang="tr-TR" dirty="0" smtClean="0">
                <a:latin typeface="Times" panose="02020603060405020304" pitchFamily="18" charset="0"/>
              </a:rPr>
              <a:t> </a:t>
            </a:r>
            <a:r>
              <a:rPr lang="tr-TR" dirty="0">
                <a:latin typeface="Times" panose="02020603060405020304" pitchFamily="18" charset="0"/>
              </a:rPr>
              <a:t>Mahsup süresi içinde gerçekleşen harcamalar dışında kalan tutarlar üzerinden 6183 sayılı Kanuna göre gecikme zammı oranında faiz uygulanarak ilgililerden bu miktarın proje hesabına yatırmaları istenir.</a:t>
            </a:r>
          </a:p>
          <a:p>
            <a:pPr marL="68580" indent="0" algn="just">
              <a:buNone/>
            </a:pPr>
            <a:endParaRPr lang="tr-TR" altLang="tr-TR" b="1" dirty="0">
              <a:solidFill>
                <a:srgbClr val="CB0505"/>
              </a:solidFill>
              <a:latin typeface="Times" panose="02020603060405020304" pitchFamily="18" charset="0"/>
            </a:endParaRPr>
          </a:p>
          <a:p>
            <a:pPr marL="68580" indent="0" algn="just">
              <a:buNone/>
            </a:pPr>
            <a:endParaRPr lang="tr-TR" altLang="tr-TR" dirty="0">
              <a:latin typeface="Times" panose="02020603060405020304" pitchFamily="18" charset="0"/>
            </a:endParaRPr>
          </a:p>
          <a:p>
            <a:pPr algn="just"/>
            <a:endParaRPr lang="tr-TR" dirty="0"/>
          </a:p>
        </p:txBody>
      </p:sp>
    </p:spTree>
    <p:extLst>
      <p:ext uri="{BB962C8B-B14F-4D97-AF65-F5344CB8AC3E}">
        <p14:creationId xmlns:p14="http://schemas.microsoft.com/office/powerpoint/2010/main" val="3360142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620688"/>
            <a:ext cx="7024744" cy="601136"/>
          </a:xfrm>
        </p:spPr>
        <p:txBody>
          <a:bodyPr>
            <a:normAutofit fontScale="90000"/>
          </a:bodyPr>
          <a:lstStyle/>
          <a:p>
            <a:r>
              <a:rPr lang="tr-TR" dirty="0" smtClean="0">
                <a:latin typeface="Bernard MT Condensed" panose="02050806060905020404" pitchFamily="18" charset="0"/>
              </a:rPr>
              <a:t>SATINALMA</a:t>
            </a:r>
            <a:endParaRPr lang="tr-TR" dirty="0">
              <a:latin typeface="Bernard MT Condensed" panose="02050806060905020404" pitchFamily="18" charset="0"/>
            </a:endParaRPr>
          </a:p>
        </p:txBody>
      </p:sp>
      <p:sp>
        <p:nvSpPr>
          <p:cNvPr id="3" name="İçerik Yer Tutucusu 2"/>
          <p:cNvSpPr>
            <a:spLocks noGrp="1"/>
          </p:cNvSpPr>
          <p:nvPr>
            <p:ph idx="1"/>
          </p:nvPr>
        </p:nvSpPr>
        <p:spPr>
          <a:xfrm>
            <a:off x="683568" y="1268760"/>
            <a:ext cx="7776864" cy="5112568"/>
          </a:xfrm>
        </p:spPr>
        <p:txBody>
          <a:bodyPr>
            <a:normAutofit lnSpcReduction="10000"/>
          </a:bodyPr>
          <a:lstStyle/>
          <a:p>
            <a:pPr marL="68580" indent="0">
              <a:buNone/>
            </a:pPr>
            <a:r>
              <a:rPr lang="tr-TR" dirty="0" err="1" smtClean="0">
                <a:latin typeface="Times" panose="02020603060405020304" pitchFamily="18" charset="0"/>
              </a:rPr>
              <a:t>Satınalma</a:t>
            </a:r>
            <a:r>
              <a:rPr lang="tr-TR" dirty="0">
                <a:latin typeface="Times" panose="02020603060405020304" pitchFamily="18" charset="0"/>
              </a:rPr>
              <a:t>, yaklaşık maliyet tespiti ve ilan </a:t>
            </a:r>
            <a:r>
              <a:rPr lang="tr-TR" dirty="0" smtClean="0">
                <a:latin typeface="Times" panose="02020603060405020304" pitchFamily="18" charset="0"/>
              </a:rPr>
              <a:t>yapılmaksızın TÜBİTAK’ın belirlediği  </a:t>
            </a:r>
            <a:r>
              <a:rPr lang="tr-TR" dirty="0">
                <a:latin typeface="Times" panose="02020603060405020304" pitchFamily="18" charset="0"/>
              </a:rPr>
              <a:t>limite bağlı olarak Harcama Yetkilisi onayı alınarak, piyasa araştırması yapılmak suretiyle </a:t>
            </a:r>
            <a:r>
              <a:rPr lang="tr-TR" dirty="0" smtClean="0">
                <a:latin typeface="Times" panose="02020603060405020304" pitchFamily="18" charset="0"/>
              </a:rPr>
              <a:t>ve </a:t>
            </a:r>
            <a:r>
              <a:rPr lang="tr-TR" dirty="0" err="1" smtClean="0">
                <a:latin typeface="Times" panose="02020603060405020304" pitchFamily="18" charset="0"/>
              </a:rPr>
              <a:t>satınalma</a:t>
            </a:r>
            <a:r>
              <a:rPr lang="tr-TR" dirty="0">
                <a:latin typeface="Times" panose="02020603060405020304" pitchFamily="18" charset="0"/>
              </a:rPr>
              <a:t>, ilgili Esaslar çerçevesinde gerçekleştirilir</a:t>
            </a:r>
            <a:r>
              <a:rPr lang="tr-TR" dirty="0" smtClean="0">
                <a:latin typeface="Times" panose="02020603060405020304" pitchFamily="18" charset="0"/>
              </a:rPr>
              <a:t>. Üst limiti aşmayan </a:t>
            </a:r>
            <a:r>
              <a:rPr lang="tr-TR" dirty="0" err="1" smtClean="0">
                <a:latin typeface="Times" panose="02020603060405020304" pitchFamily="18" charset="0"/>
              </a:rPr>
              <a:t>satınalmalarda</a:t>
            </a:r>
            <a:r>
              <a:rPr lang="tr-TR" dirty="0" smtClean="0">
                <a:latin typeface="Times" panose="02020603060405020304" pitchFamily="18" charset="0"/>
              </a:rPr>
              <a:t> Doğrudan Temin yöntemi ile alım yapılır. </a:t>
            </a:r>
            <a:r>
              <a:rPr lang="tr-TR" dirty="0">
                <a:latin typeface="Times" panose="02020603060405020304" pitchFamily="18" charset="0"/>
              </a:rPr>
              <a:t>2017 üst limitler:</a:t>
            </a:r>
          </a:p>
          <a:p>
            <a:pPr marL="68580" indent="0">
              <a:buNone/>
            </a:pPr>
            <a:r>
              <a:rPr lang="tr-TR" sz="1600" b="1" dirty="0" smtClean="0">
                <a:solidFill>
                  <a:srgbClr val="CB0505"/>
                </a:solidFill>
                <a:latin typeface="Times" panose="02020603060405020304" pitchFamily="18" charset="0"/>
              </a:rPr>
              <a:t>a) </a:t>
            </a:r>
            <a:r>
              <a:rPr lang="tr-TR" sz="1600" dirty="0" smtClean="0">
                <a:solidFill>
                  <a:srgbClr val="CB0505"/>
                </a:solidFill>
                <a:latin typeface="Times" panose="02020603060405020304" pitchFamily="18" charset="0"/>
              </a:rPr>
              <a:t>Yurtiçinden </a:t>
            </a:r>
            <a:r>
              <a:rPr lang="tr-TR" sz="1600" dirty="0">
                <a:solidFill>
                  <a:srgbClr val="CB0505"/>
                </a:solidFill>
                <a:latin typeface="Times" panose="02020603060405020304" pitchFamily="18" charset="0"/>
              </a:rPr>
              <a:t>tedarik edilecek mal veya hizmet alımlarında </a:t>
            </a:r>
            <a:r>
              <a:rPr lang="tr-TR" sz="1600" dirty="0" smtClean="0">
                <a:solidFill>
                  <a:srgbClr val="CB0505"/>
                </a:solidFill>
                <a:latin typeface="Times" panose="02020603060405020304" pitchFamily="18" charset="0"/>
              </a:rPr>
              <a:t>(*); 55.000</a:t>
            </a:r>
            <a:r>
              <a:rPr lang="tr-TR" sz="1600" dirty="0">
                <a:solidFill>
                  <a:srgbClr val="CB0505"/>
                </a:solidFill>
                <a:latin typeface="Times" panose="02020603060405020304" pitchFamily="18" charset="0"/>
              </a:rPr>
              <a:t>.- </a:t>
            </a:r>
            <a:r>
              <a:rPr lang="tr-TR" sz="1600" dirty="0" smtClean="0">
                <a:solidFill>
                  <a:srgbClr val="CB0505"/>
                </a:solidFill>
                <a:latin typeface="Times" panose="02020603060405020304" pitchFamily="18" charset="0"/>
              </a:rPr>
              <a:t> </a:t>
            </a:r>
            <a:r>
              <a:rPr lang="tr-TR" sz="1600" dirty="0">
                <a:solidFill>
                  <a:srgbClr val="CB0505"/>
                </a:solidFill>
                <a:latin typeface="Times" panose="02020603060405020304" pitchFamily="18" charset="0"/>
              </a:rPr>
              <a:t>TL </a:t>
            </a:r>
            <a:endParaRPr lang="tr-TR" sz="1600" dirty="0" smtClean="0">
              <a:solidFill>
                <a:srgbClr val="CB0505"/>
              </a:solidFill>
              <a:latin typeface="Times" panose="02020603060405020304" pitchFamily="18" charset="0"/>
            </a:endParaRPr>
          </a:p>
          <a:p>
            <a:pPr marL="68580" indent="0">
              <a:buNone/>
            </a:pPr>
            <a:r>
              <a:rPr lang="tr-TR" sz="1600" b="1" dirty="0" smtClean="0">
                <a:solidFill>
                  <a:srgbClr val="CB0505"/>
                </a:solidFill>
                <a:latin typeface="Times" panose="02020603060405020304" pitchFamily="18" charset="0"/>
              </a:rPr>
              <a:t>b</a:t>
            </a:r>
            <a:r>
              <a:rPr lang="tr-TR" sz="1600" b="1" dirty="0">
                <a:solidFill>
                  <a:srgbClr val="CB0505"/>
                </a:solidFill>
                <a:latin typeface="Times" panose="02020603060405020304" pitchFamily="18" charset="0"/>
              </a:rPr>
              <a:t>)</a:t>
            </a:r>
            <a:r>
              <a:rPr lang="tr-TR" sz="1600" dirty="0">
                <a:solidFill>
                  <a:srgbClr val="CB0505"/>
                </a:solidFill>
                <a:latin typeface="Times" panose="02020603060405020304" pitchFamily="18" charset="0"/>
              </a:rPr>
              <a:t> Yabancı ülkelerden tedarik edilecek mal veya hizmet alımlarında </a:t>
            </a:r>
            <a:r>
              <a:rPr lang="tr-TR" sz="1600" dirty="0" smtClean="0">
                <a:solidFill>
                  <a:srgbClr val="CB0505"/>
                </a:solidFill>
                <a:latin typeface="Times" panose="02020603060405020304" pitchFamily="18" charset="0"/>
              </a:rPr>
              <a:t>(*); 100.000.- TL</a:t>
            </a:r>
          </a:p>
          <a:p>
            <a:pPr marL="68580" indent="0">
              <a:buNone/>
            </a:pPr>
            <a:endParaRPr lang="tr-TR" sz="1600" dirty="0">
              <a:solidFill>
                <a:srgbClr val="CB0505"/>
              </a:solidFill>
              <a:latin typeface="Times" panose="02020603060405020304" pitchFamily="18" charset="0"/>
            </a:endParaRPr>
          </a:p>
          <a:p>
            <a:pPr marL="68580" indent="0">
              <a:buNone/>
            </a:pPr>
            <a:r>
              <a:rPr lang="tr-TR" dirty="0">
                <a:latin typeface="Times" panose="02020603060405020304" pitchFamily="18" charset="0"/>
              </a:rPr>
              <a:t>Proje kapsamında yapılan </a:t>
            </a:r>
            <a:r>
              <a:rPr lang="tr-TR" dirty="0" smtClean="0">
                <a:latin typeface="Times" panose="02020603060405020304" pitchFamily="18" charset="0"/>
              </a:rPr>
              <a:t>alımlarda yürütücü tarafından faturanın arkasına;</a:t>
            </a:r>
            <a:endParaRPr lang="tr-TR" dirty="0">
              <a:latin typeface="Times" panose="02020603060405020304" pitchFamily="18" charset="0"/>
            </a:endParaRPr>
          </a:p>
          <a:p>
            <a:pPr marL="68580" indent="0">
              <a:buNone/>
            </a:pPr>
            <a:r>
              <a:rPr lang="tr-TR" dirty="0" smtClean="0">
                <a:latin typeface="Times" panose="02020603060405020304" pitchFamily="18" charset="0"/>
              </a:rPr>
              <a:t>‘Belgelerde </a:t>
            </a:r>
            <a:r>
              <a:rPr lang="tr-TR" dirty="0">
                <a:latin typeface="Times" panose="02020603060405020304" pitchFamily="18" charset="0"/>
              </a:rPr>
              <a:t>yer alan mal ve hizmetler </a:t>
            </a:r>
            <a:r>
              <a:rPr lang="tr-TR" b="1" dirty="0">
                <a:latin typeface="Times" panose="02020603060405020304" pitchFamily="18" charset="0"/>
              </a:rPr>
              <a:t>piyasa araştırması yapılarak</a:t>
            </a:r>
            <a:r>
              <a:rPr lang="tr-TR" dirty="0">
                <a:latin typeface="Times" panose="02020603060405020304" pitchFamily="18" charset="0"/>
              </a:rPr>
              <a:t> en uygun şartlarda satın alınmıştır ve belirtilen taşınır mallar muayene ve kabulü yapılarak tam ve kusursuz olarak teslim alınmıştır</a:t>
            </a:r>
            <a:r>
              <a:rPr lang="tr-TR" dirty="0" smtClean="0">
                <a:latin typeface="Times" panose="02020603060405020304" pitchFamily="18" charset="0"/>
              </a:rPr>
              <a:t>.’ ibaresi düşülerek imzalanır.</a:t>
            </a:r>
            <a:endParaRPr lang="tr-TR" dirty="0">
              <a:latin typeface="Times" panose="02020603060405020304" pitchFamily="18" charset="0"/>
            </a:endParaRPr>
          </a:p>
        </p:txBody>
      </p:sp>
    </p:spTree>
    <p:extLst>
      <p:ext uri="{BB962C8B-B14F-4D97-AF65-F5344CB8AC3E}">
        <p14:creationId xmlns:p14="http://schemas.microsoft.com/office/powerpoint/2010/main" val="1395573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01136"/>
          </a:xfrm>
        </p:spPr>
        <p:txBody>
          <a:bodyPr>
            <a:normAutofit fontScale="90000"/>
          </a:bodyPr>
          <a:lstStyle/>
          <a:p>
            <a:r>
              <a:rPr lang="tr-TR" dirty="0">
                <a:latin typeface="Bernard MT Condensed" panose="02050806060905020404" pitchFamily="18" charset="0"/>
              </a:rPr>
              <a:t>SATINALMA</a:t>
            </a:r>
            <a:endParaRPr lang="tr-TR" dirty="0"/>
          </a:p>
        </p:txBody>
      </p:sp>
      <p:sp>
        <p:nvSpPr>
          <p:cNvPr id="3" name="İçerik Yer Tutucusu 2"/>
          <p:cNvSpPr>
            <a:spLocks noGrp="1"/>
          </p:cNvSpPr>
          <p:nvPr>
            <p:ph idx="1"/>
          </p:nvPr>
        </p:nvSpPr>
        <p:spPr>
          <a:xfrm>
            <a:off x="971600" y="1556792"/>
            <a:ext cx="7344816" cy="4752528"/>
          </a:xfrm>
        </p:spPr>
        <p:txBody>
          <a:bodyPr/>
          <a:lstStyle/>
          <a:p>
            <a:pPr algn="just"/>
            <a:r>
              <a:rPr lang="tr-TR" sz="2000" dirty="0" err="1">
                <a:latin typeface="Times" panose="02020603060405020304" pitchFamily="18" charset="0"/>
              </a:rPr>
              <a:t>Tübitak</a:t>
            </a:r>
            <a:r>
              <a:rPr lang="tr-TR" sz="2000" dirty="0">
                <a:latin typeface="Times" panose="02020603060405020304" pitchFamily="18" charset="0"/>
              </a:rPr>
              <a:t> projesi kapsamında yapılan sarf malzeme alımlarında TİF düzenlenmesine gerek yoktur. </a:t>
            </a:r>
            <a:r>
              <a:rPr lang="tr-TR" sz="2000" dirty="0">
                <a:latin typeface="Times" panose="02020603060405020304" pitchFamily="18" charset="0"/>
              </a:rPr>
              <a:t>Alınan sarf malzemeler doğrudan proje ekibinin kullanımına verilir. </a:t>
            </a:r>
            <a:endParaRPr lang="tr-TR" sz="2000" dirty="0" smtClean="0">
              <a:latin typeface="Times" panose="02020603060405020304" pitchFamily="18" charset="0"/>
            </a:endParaRPr>
          </a:p>
          <a:p>
            <a:pPr algn="just"/>
            <a:endParaRPr lang="tr-TR" sz="2000" dirty="0">
              <a:latin typeface="Times" panose="02020603060405020304" pitchFamily="18" charset="0"/>
            </a:endParaRPr>
          </a:p>
          <a:p>
            <a:pPr algn="just"/>
            <a:r>
              <a:rPr lang="tr-TR" altLang="tr-TR" sz="2000" dirty="0" err="1">
                <a:latin typeface="Times" panose="02020603060405020304" pitchFamily="18" charset="0"/>
              </a:rPr>
              <a:t>Satınalınan</a:t>
            </a:r>
            <a:r>
              <a:rPr lang="tr-TR" altLang="tr-TR" sz="2000" dirty="0">
                <a:latin typeface="Times" panose="02020603060405020304" pitchFamily="18" charset="0"/>
              </a:rPr>
              <a:t> </a:t>
            </a:r>
            <a:r>
              <a:rPr lang="tr-TR" altLang="tr-TR" sz="2000" dirty="0">
                <a:latin typeface="Times" panose="02020603060405020304" pitchFamily="18" charset="0"/>
              </a:rPr>
              <a:t>malzeme </a:t>
            </a:r>
            <a:r>
              <a:rPr lang="tr-TR" altLang="tr-TR" sz="2000" b="1" dirty="0">
                <a:latin typeface="Times" panose="02020603060405020304" pitchFamily="18" charset="0"/>
              </a:rPr>
              <a:t>“dayanıklı taşınır” </a:t>
            </a:r>
            <a:r>
              <a:rPr lang="tr-TR" altLang="tr-TR" sz="2000" dirty="0">
                <a:latin typeface="Times" panose="02020603060405020304" pitchFamily="18" charset="0"/>
              </a:rPr>
              <a:t>ise </a:t>
            </a:r>
            <a:r>
              <a:rPr lang="tr-TR" altLang="tr-TR" sz="2000" dirty="0" smtClean="0">
                <a:latin typeface="Times" panose="02020603060405020304" pitchFamily="18" charset="0"/>
              </a:rPr>
              <a:t> alınan malzeme </a:t>
            </a:r>
            <a:r>
              <a:rPr lang="tr-TR" altLang="tr-TR" sz="2000" dirty="0">
                <a:latin typeface="Times" panose="02020603060405020304" pitchFamily="18" charset="0"/>
              </a:rPr>
              <a:t>Kurumun ayniyatına kaydedilerek oluşturulan </a:t>
            </a:r>
            <a:r>
              <a:rPr lang="tr-TR" altLang="tr-TR" sz="2000" dirty="0" smtClean="0">
                <a:latin typeface="Times" panose="02020603060405020304" pitchFamily="18" charset="0"/>
              </a:rPr>
              <a:t>Taşınır </a:t>
            </a:r>
            <a:r>
              <a:rPr lang="tr-TR" altLang="tr-TR" sz="2000" dirty="0">
                <a:latin typeface="Times" panose="02020603060405020304" pitchFamily="18" charset="0"/>
              </a:rPr>
              <a:t>işlem </a:t>
            </a:r>
            <a:r>
              <a:rPr lang="tr-TR" altLang="tr-TR" sz="2000" dirty="0" smtClean="0">
                <a:latin typeface="Times" panose="02020603060405020304" pitchFamily="18" charset="0"/>
              </a:rPr>
              <a:t>Fişinin </a:t>
            </a:r>
            <a:r>
              <a:rPr lang="tr-TR" altLang="tr-TR" sz="2000" dirty="0">
                <a:latin typeface="Times" panose="02020603060405020304" pitchFamily="18" charset="0"/>
              </a:rPr>
              <a:t>bir örneği ödeme belgesine eklenir</a:t>
            </a:r>
            <a:r>
              <a:rPr lang="tr-TR" altLang="tr-TR" sz="2000" dirty="0" smtClean="0">
                <a:latin typeface="Times" panose="02020603060405020304" pitchFamily="18" charset="0"/>
              </a:rPr>
              <a:t>.</a:t>
            </a:r>
          </a:p>
          <a:p>
            <a:pPr algn="just"/>
            <a:endParaRPr lang="tr-TR" altLang="tr-TR" sz="2000" dirty="0" smtClean="0">
              <a:latin typeface="Times" panose="02020603060405020304" pitchFamily="18" charset="0"/>
            </a:endParaRPr>
          </a:p>
          <a:p>
            <a:pPr algn="just"/>
            <a:r>
              <a:rPr lang="tr-TR" sz="2000" dirty="0">
                <a:latin typeface="Times" panose="02020603060405020304" pitchFamily="18" charset="0"/>
              </a:rPr>
              <a:t>Kaydedilen dayanıklı taşınır, </a:t>
            </a:r>
            <a:r>
              <a:rPr lang="tr-TR" sz="2000" b="1" dirty="0">
                <a:latin typeface="Times" panose="02020603060405020304" pitchFamily="18" charset="0"/>
              </a:rPr>
              <a:t>zimmet fişi </a:t>
            </a:r>
            <a:r>
              <a:rPr lang="tr-TR" sz="2000" dirty="0">
                <a:latin typeface="Times" panose="02020603060405020304" pitchFamily="18" charset="0"/>
              </a:rPr>
              <a:t>düzenlenerek ilgili yürütücünün kullanımına tahsis edilir. </a:t>
            </a:r>
            <a:endParaRPr lang="tr-TR" sz="2000" dirty="0" smtClean="0">
              <a:latin typeface="Times" panose="02020603060405020304" pitchFamily="18" charset="0"/>
            </a:endParaRPr>
          </a:p>
          <a:p>
            <a:pPr marL="68580" indent="0" algn="just">
              <a:buNone/>
            </a:pPr>
            <a:endParaRPr lang="tr-TR" altLang="tr-TR" sz="2000" u="sng" dirty="0">
              <a:latin typeface="Times" panose="02020603060405020304" pitchFamily="18" charset="0"/>
            </a:endParaRPr>
          </a:p>
          <a:p>
            <a:pPr marL="68580" indent="0" algn="just">
              <a:buNone/>
            </a:pPr>
            <a:r>
              <a:rPr lang="tr-TR" altLang="tr-TR" sz="2000" dirty="0" smtClean="0">
                <a:latin typeface="Times" panose="02020603060405020304" pitchFamily="18" charset="0"/>
              </a:rPr>
              <a:t>Yapılan </a:t>
            </a:r>
            <a:r>
              <a:rPr lang="tr-TR" altLang="tr-TR" sz="2000" dirty="0" err="1" smtClean="0">
                <a:latin typeface="Times" panose="02020603060405020304" pitchFamily="18" charset="0"/>
              </a:rPr>
              <a:t>satınalma</a:t>
            </a:r>
            <a:r>
              <a:rPr lang="tr-TR" altLang="tr-TR" sz="2000" dirty="0" smtClean="0">
                <a:latin typeface="Times" panose="02020603060405020304" pitchFamily="18" charset="0"/>
              </a:rPr>
              <a:t> ödemeleri </a:t>
            </a:r>
            <a:r>
              <a:rPr lang="tr-TR" altLang="tr-TR" sz="2000" dirty="0" err="1" smtClean="0">
                <a:latin typeface="Times" panose="02020603060405020304" pitchFamily="18" charset="0"/>
              </a:rPr>
              <a:t>satınalma</a:t>
            </a:r>
            <a:r>
              <a:rPr lang="tr-TR" altLang="tr-TR" sz="2000" dirty="0" smtClean="0">
                <a:latin typeface="Times" panose="02020603060405020304" pitchFamily="18" charset="0"/>
              </a:rPr>
              <a:t> evrakları yürütücüleri tarafından hazırlanarak birimimize gönderilir ve ilgililere ödemeleri başkanlığımız tarafından yapılır.</a:t>
            </a:r>
            <a:endParaRPr lang="en-GB" altLang="tr-TR" sz="2000" dirty="0">
              <a:latin typeface="Times" panose="02020603060405020304" pitchFamily="18" charset="0"/>
            </a:endParaRPr>
          </a:p>
        </p:txBody>
      </p:sp>
    </p:spTree>
    <p:extLst>
      <p:ext uri="{BB962C8B-B14F-4D97-AF65-F5344CB8AC3E}">
        <p14:creationId xmlns:p14="http://schemas.microsoft.com/office/powerpoint/2010/main" val="1751819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548680"/>
            <a:ext cx="7024744" cy="648072"/>
          </a:xfrm>
        </p:spPr>
        <p:txBody>
          <a:bodyPr>
            <a:normAutofit fontScale="90000"/>
          </a:bodyPr>
          <a:lstStyle/>
          <a:p>
            <a:r>
              <a:rPr lang="tr-TR" dirty="0" smtClean="0">
                <a:latin typeface="Impact" panose="020B0806030902050204" pitchFamily="34" charset="0"/>
              </a:rPr>
              <a:t>PTİ ÖDEMESİ</a:t>
            </a:r>
            <a:endParaRPr lang="tr-TR" dirty="0">
              <a:latin typeface="Impact" panose="020B0806030902050204" pitchFamily="34" charset="0"/>
            </a:endParaRPr>
          </a:p>
        </p:txBody>
      </p:sp>
      <p:sp>
        <p:nvSpPr>
          <p:cNvPr id="3" name="İçerik Yer Tutucusu 2"/>
          <p:cNvSpPr>
            <a:spLocks noGrp="1"/>
          </p:cNvSpPr>
          <p:nvPr>
            <p:ph idx="1"/>
          </p:nvPr>
        </p:nvSpPr>
        <p:spPr>
          <a:xfrm>
            <a:off x="683568" y="1412776"/>
            <a:ext cx="7776864" cy="4896544"/>
          </a:xfrm>
        </p:spPr>
        <p:txBody>
          <a:bodyPr>
            <a:normAutofit lnSpcReduction="10000"/>
          </a:bodyPr>
          <a:lstStyle/>
          <a:p>
            <a:pPr marL="68580" indent="0" algn="just">
              <a:buNone/>
            </a:pPr>
            <a:r>
              <a:rPr lang="tr-TR" altLang="tr-TR" sz="2000" dirty="0">
                <a:latin typeface="Times" panose="02020603060405020304" pitchFamily="18" charset="0"/>
              </a:rPr>
              <a:t> </a:t>
            </a:r>
            <a:r>
              <a:rPr lang="tr-TR" altLang="tr-TR" sz="2000" dirty="0" smtClean="0">
                <a:latin typeface="Times" panose="02020603060405020304" pitchFamily="18" charset="0"/>
              </a:rPr>
              <a:t>      </a:t>
            </a:r>
            <a:r>
              <a:rPr lang="tr-TR" altLang="tr-TR" sz="2000" dirty="0" err="1" smtClean="0">
                <a:latin typeface="Times" panose="02020603060405020304" pitchFamily="18" charset="0"/>
              </a:rPr>
              <a:t>Tübitak</a:t>
            </a:r>
            <a:r>
              <a:rPr lang="tr-TR" altLang="tr-TR" sz="2000" dirty="0" smtClean="0">
                <a:latin typeface="Times" panose="02020603060405020304" pitchFamily="18" charset="0"/>
              </a:rPr>
              <a:t> </a:t>
            </a:r>
            <a:r>
              <a:rPr lang="tr-TR" altLang="tr-TR" sz="2000" dirty="0">
                <a:latin typeface="Times" panose="02020603060405020304" pitchFamily="18" charset="0"/>
              </a:rPr>
              <a:t>destekli projelerde</a:t>
            </a:r>
            <a:r>
              <a:rPr lang="tr-TR" altLang="tr-TR" sz="2000" dirty="0">
                <a:latin typeface="Times" panose="02020603060405020304" pitchFamily="18" charset="0"/>
              </a:rPr>
              <a:t>, </a:t>
            </a:r>
            <a:r>
              <a:rPr lang="tr-TR" altLang="tr-TR" sz="2000" u="sng" dirty="0">
                <a:latin typeface="Times" panose="02020603060405020304" pitchFamily="18" charset="0"/>
              </a:rPr>
              <a:t>proje süresiyle sınırlı olmak kaydıyla </a:t>
            </a:r>
            <a:r>
              <a:rPr lang="tr-TR" altLang="tr-TR" sz="2000" dirty="0">
                <a:latin typeface="Times" panose="02020603060405020304" pitchFamily="18" charset="0"/>
              </a:rPr>
              <a:t>proje kapsamında ve projeye ilişkin hizmetlerde görev alan kamu kurum veya kuruluşlarının kadro veya pozisyonlarında bulunanlara, kadro veya pozisyonlarına bağlı olarak </a:t>
            </a:r>
            <a:r>
              <a:rPr lang="tr-TR" altLang="tr-TR" sz="2000" b="1" dirty="0">
                <a:latin typeface="Times" panose="02020603060405020304" pitchFamily="18" charset="0"/>
              </a:rPr>
              <a:t>bir ayda ödenmekte olan tutarın yüzde 75’ini geçmemek</a:t>
            </a:r>
            <a:r>
              <a:rPr lang="tr-TR" altLang="tr-TR" sz="2000" dirty="0">
                <a:latin typeface="Times" panose="02020603060405020304" pitchFamily="18" charset="0"/>
              </a:rPr>
              <a:t> ve projeden ayrıca başka bir ödeme yapılmamak kaydıyla proje </a:t>
            </a:r>
            <a:r>
              <a:rPr lang="tr-TR" altLang="tr-TR" sz="2000" b="1" dirty="0">
                <a:latin typeface="Times" panose="02020603060405020304" pitchFamily="18" charset="0"/>
              </a:rPr>
              <a:t>sözleşmesinde</a:t>
            </a:r>
            <a:r>
              <a:rPr lang="tr-TR" altLang="tr-TR" sz="2000" dirty="0">
                <a:latin typeface="Times" panose="02020603060405020304" pitchFamily="18" charset="0"/>
              </a:rPr>
              <a:t> belirlenen tutarlar üzerinden proje teşvik ikramiyesi </a:t>
            </a:r>
            <a:r>
              <a:rPr lang="tr-TR" altLang="tr-TR" sz="2000" dirty="0" smtClean="0">
                <a:latin typeface="Times" panose="02020603060405020304" pitchFamily="18" charset="0"/>
              </a:rPr>
              <a:t>ödenir.  </a:t>
            </a:r>
          </a:p>
          <a:p>
            <a:pPr marL="68580" indent="0" fontAlgn="base">
              <a:buNone/>
            </a:pPr>
            <a:r>
              <a:rPr lang="tr-TR" sz="1600" dirty="0" smtClean="0">
                <a:solidFill>
                  <a:srgbClr val="FF0000"/>
                </a:solidFill>
                <a:latin typeface="Times" panose="02020603060405020304" pitchFamily="18" charset="0"/>
              </a:rPr>
              <a:t>Proje </a:t>
            </a:r>
            <a:r>
              <a:rPr lang="tr-TR" sz="1600" dirty="0">
                <a:solidFill>
                  <a:srgbClr val="FF0000"/>
                </a:solidFill>
                <a:latin typeface="Times" panose="02020603060405020304" pitchFamily="18" charset="0"/>
              </a:rPr>
              <a:t>yürütücüsü, araştırmacı ve proje danışmanlarına 2017 yılında ödenebilecek PTİ üst limitleri aşağıdaki gibidir:</a:t>
            </a:r>
          </a:p>
          <a:p>
            <a:pPr marL="68580" indent="0" fontAlgn="base">
              <a:buNone/>
            </a:pPr>
            <a:r>
              <a:rPr lang="tr-TR" sz="1600" dirty="0">
                <a:solidFill>
                  <a:srgbClr val="FF0000"/>
                </a:solidFill>
                <a:latin typeface="Times" panose="02020603060405020304" pitchFamily="18" charset="0"/>
              </a:rPr>
              <a:t>              </a:t>
            </a:r>
            <a:r>
              <a:rPr lang="tr-TR" sz="1600" dirty="0" smtClean="0">
                <a:solidFill>
                  <a:srgbClr val="FF0000"/>
                </a:solidFill>
                <a:latin typeface="Times" panose="02020603060405020304" pitchFamily="18" charset="0"/>
              </a:rPr>
              <a:t> </a:t>
            </a:r>
            <a:r>
              <a:rPr lang="tr-TR" sz="1600" dirty="0">
                <a:solidFill>
                  <a:srgbClr val="FF0000"/>
                </a:solidFill>
                <a:latin typeface="Times" panose="02020603060405020304" pitchFamily="18" charset="0"/>
              </a:rPr>
              <a:t> Proje yürütücüsü için : 2.000 TL/ay</a:t>
            </a:r>
            <a:br>
              <a:rPr lang="tr-TR" sz="1600" dirty="0">
                <a:solidFill>
                  <a:srgbClr val="FF0000"/>
                </a:solidFill>
                <a:latin typeface="Times" panose="02020603060405020304" pitchFamily="18" charset="0"/>
              </a:rPr>
            </a:br>
            <a:r>
              <a:rPr lang="tr-TR" sz="1600" dirty="0">
                <a:solidFill>
                  <a:srgbClr val="FF0000"/>
                </a:solidFill>
                <a:latin typeface="Times" panose="02020603060405020304" pitchFamily="18" charset="0"/>
              </a:rPr>
              <a:t>                 Proje yöneticisi için : 2.500 TL/ay</a:t>
            </a:r>
            <a:br>
              <a:rPr lang="tr-TR" sz="1600" dirty="0">
                <a:solidFill>
                  <a:srgbClr val="FF0000"/>
                </a:solidFill>
                <a:latin typeface="Times" panose="02020603060405020304" pitchFamily="18" charset="0"/>
              </a:rPr>
            </a:br>
            <a:r>
              <a:rPr lang="tr-TR" sz="1600" dirty="0">
                <a:solidFill>
                  <a:srgbClr val="FF0000"/>
                </a:solidFill>
                <a:latin typeface="Times" panose="02020603060405020304" pitchFamily="18" charset="0"/>
              </a:rPr>
              <a:t>                 Araştırmacı için : 1.000 TL/ay</a:t>
            </a:r>
            <a:br>
              <a:rPr lang="tr-TR" sz="1600" dirty="0">
                <a:solidFill>
                  <a:srgbClr val="FF0000"/>
                </a:solidFill>
                <a:latin typeface="Times" panose="02020603060405020304" pitchFamily="18" charset="0"/>
              </a:rPr>
            </a:br>
            <a:r>
              <a:rPr lang="tr-TR" sz="1600" dirty="0">
                <a:solidFill>
                  <a:srgbClr val="FF0000"/>
                </a:solidFill>
                <a:latin typeface="Times" panose="02020603060405020304" pitchFamily="18" charset="0"/>
              </a:rPr>
              <a:t>                 Danışman için : 1.500 TL/yıl </a:t>
            </a:r>
            <a:endParaRPr lang="tr-TR" sz="1600" dirty="0" smtClean="0">
              <a:solidFill>
                <a:srgbClr val="FF0000"/>
              </a:solidFill>
              <a:latin typeface="Times" panose="02020603060405020304" pitchFamily="18" charset="0"/>
            </a:endParaRPr>
          </a:p>
          <a:p>
            <a:pPr marL="68580" indent="0" fontAlgn="base">
              <a:buNone/>
            </a:pPr>
            <a:r>
              <a:rPr lang="tr-TR" altLang="tr-TR" sz="2000" dirty="0">
                <a:latin typeface="Times" panose="02020603060405020304" pitchFamily="18" charset="0"/>
              </a:rPr>
              <a:t>PTİ , TÜBİTAK tarafından belirlenen esaslar çerçevesinde hesaplanarak, proje bütçesine ilave edilir ve sözleşme buna göre hazırlanır. </a:t>
            </a:r>
            <a:r>
              <a:rPr lang="tr-TR" altLang="tr-TR" sz="2000" dirty="0" smtClean="0">
                <a:latin typeface="Times" panose="02020603060405020304" pitchFamily="18" charset="0"/>
              </a:rPr>
              <a:t>PTİ ödeme belgesine PTİ </a:t>
            </a:r>
            <a:r>
              <a:rPr lang="tr-TR" altLang="tr-TR" sz="2000" dirty="0">
                <a:latin typeface="Times" panose="02020603060405020304" pitchFamily="18" charset="0"/>
              </a:rPr>
              <a:t>alacak kişiler tarafından imzalanmış olan </a:t>
            </a:r>
            <a:r>
              <a:rPr lang="tr-TR" altLang="tr-TR" sz="2000" b="1" dirty="0">
                <a:latin typeface="Times" panose="02020603060405020304" pitchFamily="18" charset="0"/>
              </a:rPr>
              <a:t>“PTİ ödeme tablosu</a:t>
            </a:r>
            <a:r>
              <a:rPr lang="tr-TR" altLang="tr-TR" sz="2000" b="1" dirty="0" smtClean="0">
                <a:latin typeface="Times" panose="02020603060405020304" pitchFamily="18" charset="0"/>
              </a:rPr>
              <a:t>”</a:t>
            </a:r>
            <a:r>
              <a:rPr lang="tr-TR" altLang="tr-TR" sz="2000" dirty="0">
                <a:latin typeface="Times" panose="02020603060405020304" pitchFamily="18" charset="0"/>
              </a:rPr>
              <a:t> </a:t>
            </a:r>
            <a:r>
              <a:rPr lang="tr-TR" altLang="tr-TR" sz="2000" dirty="0" smtClean="0">
                <a:latin typeface="Times" panose="02020603060405020304" pitchFamily="18" charset="0"/>
              </a:rPr>
              <a:t>eklenir. PTİ ödemelerinden </a:t>
            </a:r>
            <a:r>
              <a:rPr lang="tr-TR" altLang="tr-TR" sz="2000" b="1" dirty="0" smtClean="0">
                <a:latin typeface="Times" panose="02020603060405020304" pitchFamily="18" charset="0"/>
              </a:rPr>
              <a:t>gelir vergisi kesintisi </a:t>
            </a:r>
            <a:r>
              <a:rPr lang="tr-TR" altLang="tr-TR" sz="2000" dirty="0" smtClean="0">
                <a:latin typeface="Times" panose="02020603060405020304" pitchFamily="18" charset="0"/>
              </a:rPr>
              <a:t>yapılarak hak sahiplerine ödenir.</a:t>
            </a:r>
            <a:endParaRPr lang="tr-TR" altLang="tr-TR" sz="1600" b="1" dirty="0">
              <a:latin typeface="Book Antiqua" pitchFamily="18" charset="0"/>
            </a:endParaRPr>
          </a:p>
          <a:p>
            <a:pPr marL="68580" indent="0" fontAlgn="base">
              <a:buNone/>
            </a:pPr>
            <a:endParaRPr lang="tr-TR" sz="1600" dirty="0">
              <a:solidFill>
                <a:srgbClr val="FF0000"/>
              </a:solidFill>
              <a:latin typeface="Times" panose="02020603060405020304" pitchFamily="18" charset="0"/>
            </a:endParaRPr>
          </a:p>
          <a:p>
            <a:pPr marL="68580" indent="0" algn="just">
              <a:buNone/>
            </a:pPr>
            <a:endParaRPr lang="tr-TR" altLang="tr-TR" sz="2000" dirty="0" smtClean="0">
              <a:latin typeface="Times" panose="02020603060405020304" pitchFamily="18" charset="0"/>
            </a:endParaRPr>
          </a:p>
          <a:p>
            <a:pPr marL="68580" indent="0" algn="just">
              <a:buNone/>
            </a:pPr>
            <a:endParaRPr lang="tr-TR" sz="2000" dirty="0">
              <a:latin typeface="Times" panose="02020603060405020304" pitchFamily="18" charset="0"/>
            </a:endParaRPr>
          </a:p>
        </p:txBody>
      </p:sp>
    </p:spTree>
    <p:extLst>
      <p:ext uri="{BB962C8B-B14F-4D97-AF65-F5344CB8AC3E}">
        <p14:creationId xmlns:p14="http://schemas.microsoft.com/office/powerpoint/2010/main" val="256953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764704"/>
            <a:ext cx="7992888" cy="720080"/>
          </a:xfrm>
        </p:spPr>
        <p:txBody>
          <a:bodyPr>
            <a:normAutofit/>
          </a:bodyPr>
          <a:lstStyle/>
          <a:p>
            <a:pPr algn="ctr"/>
            <a:r>
              <a:rPr lang="tr-TR" sz="3600" dirty="0" smtClean="0">
                <a:latin typeface="Impact" panose="020B0806030902050204" pitchFamily="34" charset="0"/>
              </a:rPr>
              <a:t>BÜTÇE GELİRLERİNDEN RET VE İADELER </a:t>
            </a:r>
            <a:endParaRPr lang="tr-TR" sz="3600" dirty="0">
              <a:latin typeface="Impact" panose="020B0806030902050204" pitchFamily="34" charset="0"/>
            </a:endParaRPr>
          </a:p>
        </p:txBody>
      </p:sp>
      <p:sp>
        <p:nvSpPr>
          <p:cNvPr id="3" name="İçerik Yer Tutucusu 2"/>
          <p:cNvSpPr>
            <a:spLocks noGrp="1"/>
          </p:cNvSpPr>
          <p:nvPr>
            <p:ph sz="quarter" idx="13"/>
          </p:nvPr>
        </p:nvSpPr>
        <p:spPr>
          <a:xfrm>
            <a:off x="539552" y="1844824"/>
            <a:ext cx="3850712" cy="4536504"/>
          </a:xfrm>
        </p:spPr>
        <p:txBody>
          <a:bodyPr>
            <a:normAutofit fontScale="92500" lnSpcReduction="10000"/>
          </a:bodyPr>
          <a:lstStyle/>
          <a:p>
            <a:pPr marL="68580" indent="0" algn="just">
              <a:buNone/>
            </a:pPr>
            <a:r>
              <a:rPr lang="tr-TR" b="1" dirty="0" smtClean="0">
                <a:latin typeface="Times" panose="02020603060405020304" pitchFamily="18" charset="0"/>
              </a:rPr>
              <a:t>Bütçe gelirlerinden ret ve iadeler hesabı</a:t>
            </a:r>
            <a:r>
              <a:rPr lang="tr-TR" dirty="0" smtClean="0">
                <a:latin typeface="Times" panose="02020603060405020304" pitchFamily="18" charset="0"/>
              </a:rPr>
              <a:t>, bütçe </a:t>
            </a:r>
            <a:r>
              <a:rPr lang="tr-TR" dirty="0">
                <a:latin typeface="Times" panose="02020603060405020304" pitchFamily="18" charset="0"/>
              </a:rPr>
              <a:t>geliri olarak nakden veya mahsuben yapılan tahsilâttan </a:t>
            </a:r>
            <a:r>
              <a:rPr lang="tr-TR" u="sng" dirty="0">
                <a:latin typeface="Times" panose="02020603060405020304" pitchFamily="18" charset="0"/>
              </a:rPr>
              <a:t>fazla ve yersiz</a:t>
            </a:r>
            <a:r>
              <a:rPr lang="tr-TR" dirty="0">
                <a:latin typeface="Times" panose="02020603060405020304" pitchFamily="18" charset="0"/>
              </a:rPr>
              <a:t> alındığı tespit edilen meblağların ilgililerine geri ödenmesi </a:t>
            </a:r>
            <a:r>
              <a:rPr lang="tr-TR" dirty="0" smtClean="0">
                <a:latin typeface="Times" panose="02020603060405020304" pitchFamily="18" charset="0"/>
              </a:rPr>
              <a:t>işlemleri için kullanılır.</a:t>
            </a:r>
          </a:p>
          <a:p>
            <a:pPr marL="68580" indent="0" algn="just">
              <a:buNone/>
            </a:pPr>
            <a:endParaRPr lang="tr-TR" dirty="0">
              <a:latin typeface="Times" panose="02020603060405020304" pitchFamily="18" charset="0"/>
            </a:endParaRPr>
          </a:p>
          <a:p>
            <a:pPr marL="68580" indent="0" algn="just">
              <a:buNone/>
            </a:pPr>
            <a:r>
              <a:rPr lang="tr-TR" dirty="0" smtClean="0">
                <a:latin typeface="Times" panose="02020603060405020304" pitchFamily="18" charset="0"/>
              </a:rPr>
              <a:t>Gelirlerden ret ve iadeler; </a:t>
            </a:r>
            <a:r>
              <a:rPr lang="tr-TR" b="1" dirty="0" smtClean="0">
                <a:latin typeface="Times" panose="02020603060405020304" pitchFamily="18" charset="0"/>
              </a:rPr>
              <a:t>810- </a:t>
            </a:r>
            <a:r>
              <a:rPr lang="tr-TR" b="1" dirty="0">
                <a:latin typeface="Times" panose="02020603060405020304" pitchFamily="18" charset="0"/>
              </a:rPr>
              <a:t>BÜTÇE GELİRLERİNDEN RET VE İADELER </a:t>
            </a:r>
            <a:r>
              <a:rPr lang="tr-TR" dirty="0" smtClean="0">
                <a:latin typeface="Times" panose="02020603060405020304" pitchFamily="18" charset="0"/>
              </a:rPr>
              <a:t>hesap kodunda izlenir.</a:t>
            </a:r>
            <a:endParaRPr lang="tr-TR" dirty="0">
              <a:latin typeface="Times" panose="02020603060405020304" pitchFamily="18" charset="0"/>
            </a:endParaRPr>
          </a:p>
          <a:p>
            <a:pPr marL="68580" indent="0" algn="just">
              <a:buNone/>
            </a:pPr>
            <a:endParaRPr lang="tr-TR" dirty="0" smtClean="0">
              <a:latin typeface="Times" panose="02020603060405020304" pitchFamily="18" charset="0"/>
            </a:endParaRPr>
          </a:p>
        </p:txBody>
      </p:sp>
      <p:sp>
        <p:nvSpPr>
          <p:cNvPr id="4" name="İçerik Yer Tutucusu 3"/>
          <p:cNvSpPr>
            <a:spLocks noGrp="1"/>
          </p:cNvSpPr>
          <p:nvPr>
            <p:ph sz="quarter" idx="14"/>
          </p:nvPr>
        </p:nvSpPr>
        <p:spPr>
          <a:xfrm>
            <a:off x="4499992" y="1772816"/>
            <a:ext cx="4031304" cy="4680520"/>
          </a:xfrm>
        </p:spPr>
        <p:txBody>
          <a:bodyPr>
            <a:normAutofit fontScale="92500" lnSpcReduction="20000"/>
          </a:bodyPr>
          <a:lstStyle/>
          <a:p>
            <a:pPr marL="68580" indent="0" algn="just">
              <a:buNone/>
            </a:pPr>
            <a:r>
              <a:rPr lang="tr-TR" dirty="0">
                <a:latin typeface="Times" panose="02020603060405020304" pitchFamily="18" charset="0"/>
              </a:rPr>
              <a:t>Üniversitemiz </a:t>
            </a:r>
            <a:r>
              <a:rPr lang="tr-TR" dirty="0" smtClean="0">
                <a:latin typeface="Times" panose="02020603060405020304" pitchFamily="18" charset="0"/>
              </a:rPr>
              <a:t>birimlerinden </a:t>
            </a:r>
            <a:r>
              <a:rPr lang="tr-TR" dirty="0">
                <a:latin typeface="Times" panose="02020603060405020304" pitchFamily="18" charset="0"/>
              </a:rPr>
              <a:t>gelen </a:t>
            </a:r>
            <a:r>
              <a:rPr lang="tr-TR" dirty="0" smtClean="0">
                <a:latin typeface="Times" panose="02020603060405020304" pitchFamily="18" charset="0"/>
              </a:rPr>
              <a:t>ret </a:t>
            </a:r>
            <a:r>
              <a:rPr lang="tr-TR" dirty="0">
                <a:latin typeface="Times" panose="02020603060405020304" pitchFamily="18" charset="0"/>
              </a:rPr>
              <a:t>ve iade </a:t>
            </a:r>
            <a:r>
              <a:rPr lang="tr-TR" dirty="0" smtClean="0">
                <a:latin typeface="Times" panose="02020603060405020304" pitchFamily="18" charset="0"/>
              </a:rPr>
              <a:t>talepleri incelenerek iadesi </a:t>
            </a:r>
            <a:r>
              <a:rPr lang="tr-TR" dirty="0">
                <a:latin typeface="Times" panose="02020603060405020304" pitchFamily="18" charset="0"/>
              </a:rPr>
              <a:t>talep edilen meblağın </a:t>
            </a:r>
            <a:r>
              <a:rPr lang="tr-TR" dirty="0" smtClean="0">
                <a:latin typeface="Times" panose="02020603060405020304" pitchFamily="18" charset="0"/>
              </a:rPr>
              <a:t>fazla ya da yersiz </a:t>
            </a:r>
            <a:r>
              <a:rPr lang="tr-TR" dirty="0">
                <a:latin typeface="Times" panose="02020603060405020304" pitchFamily="18" charset="0"/>
              </a:rPr>
              <a:t>alınıp alınmadığı kontrol edildikten sonra, iadenin hangi bütçe tertibinden </a:t>
            </a:r>
            <a:r>
              <a:rPr lang="tr-TR" dirty="0" smtClean="0">
                <a:latin typeface="Times" panose="02020603060405020304" pitchFamily="18" charset="0"/>
              </a:rPr>
              <a:t>yapılacağı tespit edilir. </a:t>
            </a:r>
          </a:p>
          <a:p>
            <a:pPr marL="68580" indent="0" algn="just">
              <a:buNone/>
            </a:pPr>
            <a:endParaRPr lang="tr-TR" dirty="0" smtClean="0">
              <a:latin typeface="Times" panose="02020603060405020304" pitchFamily="18" charset="0"/>
            </a:endParaRPr>
          </a:p>
          <a:p>
            <a:pPr marL="68580" indent="0" algn="just">
              <a:buNone/>
            </a:pPr>
            <a:r>
              <a:rPr lang="tr-TR" dirty="0" smtClean="0">
                <a:latin typeface="Times" panose="02020603060405020304" pitchFamily="18" charset="0"/>
              </a:rPr>
              <a:t>Bütçe Gelirlerinden yapılacak her türlü ret ve iade ödemelerinde Merkezi Yönetim Muhasebe Yönetmeliği eki (form 39) </a:t>
            </a:r>
            <a:r>
              <a:rPr lang="tr-TR" b="1" dirty="0" smtClean="0">
                <a:latin typeface="Times" panose="02020603060405020304" pitchFamily="18" charset="0"/>
              </a:rPr>
              <a:t>Düzeltme ve İade Belgesi </a:t>
            </a:r>
            <a:r>
              <a:rPr lang="tr-TR" dirty="0" smtClean="0">
                <a:latin typeface="Times" panose="02020603060405020304" pitchFamily="18" charset="0"/>
              </a:rPr>
              <a:t>düzenlenerek Muhasebe İşlem Fişine bağlanarak ödeme yapılır.</a:t>
            </a:r>
            <a:endParaRPr lang="tr-TR" dirty="0">
              <a:latin typeface="Times" panose="02020603060405020304" pitchFamily="18" charset="0"/>
            </a:endParaRPr>
          </a:p>
        </p:txBody>
      </p:sp>
    </p:spTree>
    <p:extLst>
      <p:ext uri="{BB962C8B-B14F-4D97-AF65-F5344CB8AC3E}">
        <p14:creationId xmlns:p14="http://schemas.microsoft.com/office/powerpoint/2010/main" val="2775671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716016" y="3472246"/>
            <a:ext cx="3445000" cy="1463040"/>
          </a:xfrm>
        </p:spPr>
        <p:txBody>
          <a:bodyPr>
            <a:noAutofit/>
          </a:bodyPr>
          <a:lstStyle/>
          <a:p>
            <a:r>
              <a:rPr lang="tr-TR" sz="4800" dirty="0" smtClean="0">
                <a:latin typeface="Impact" panose="020B0806030902050204" pitchFamily="34" charset="0"/>
              </a:rPr>
              <a:t>STRATEJİ GELİŞTİRME DAİRE BAŞKANLIĞI</a:t>
            </a:r>
            <a:endParaRPr lang="tr-TR" sz="4800" dirty="0">
              <a:latin typeface="Impact" panose="020B0806030902050204" pitchFamily="34" charset="0"/>
            </a:endParaRPr>
          </a:p>
        </p:txBody>
      </p:sp>
      <p:sp>
        <p:nvSpPr>
          <p:cNvPr id="4" name="Metin Yer Tutucusu 3"/>
          <p:cNvSpPr>
            <a:spLocks noGrp="1"/>
          </p:cNvSpPr>
          <p:nvPr>
            <p:ph type="body" sz="half" idx="2"/>
          </p:nvPr>
        </p:nvSpPr>
        <p:spPr>
          <a:xfrm>
            <a:off x="1043608" y="5301208"/>
            <a:ext cx="3300573" cy="864096"/>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70000" lnSpcReduction="20000"/>
          </a:bodyPr>
          <a:lstStyle/>
          <a:p>
            <a:r>
              <a:rPr lang="tr-TR" sz="5400" dirty="0">
                <a:solidFill>
                  <a:schemeClr val="bg1">
                    <a:lumMod val="65000"/>
                  </a:schemeClr>
                </a:solidFill>
                <a:latin typeface="+mj-lt"/>
                <a:ea typeface="+mj-ea"/>
                <a:cs typeface="+mj-cs"/>
              </a:rPr>
              <a:t>TEŞEKKÜRLER</a:t>
            </a: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836712"/>
            <a:ext cx="3413001" cy="4104456"/>
          </a:xfrm>
          <a:prstGeom prst="rect">
            <a:avLst/>
          </a:prstGeom>
        </p:spPr>
      </p:pic>
    </p:spTree>
    <p:extLst>
      <p:ext uri="{BB962C8B-B14F-4D97-AF65-F5344CB8AC3E}">
        <p14:creationId xmlns:p14="http://schemas.microsoft.com/office/powerpoint/2010/main" val="333341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836712"/>
            <a:ext cx="7024744" cy="720080"/>
          </a:xfrm>
        </p:spPr>
        <p:txBody>
          <a:bodyPr>
            <a:normAutofit/>
          </a:bodyPr>
          <a:lstStyle/>
          <a:p>
            <a:pPr algn="ctr"/>
            <a:r>
              <a:rPr lang="tr-TR" sz="3600" b="1" dirty="0">
                <a:latin typeface="Impact" panose="020B0806030902050204" pitchFamily="34" charset="0"/>
              </a:rPr>
              <a:t>DOĞRUDAN TEMİN NEDİR?</a:t>
            </a:r>
          </a:p>
        </p:txBody>
      </p:sp>
      <p:sp>
        <p:nvSpPr>
          <p:cNvPr id="5" name="İçerik Yer Tutucusu 4"/>
          <p:cNvSpPr>
            <a:spLocks noGrp="1"/>
          </p:cNvSpPr>
          <p:nvPr>
            <p:ph idx="1"/>
          </p:nvPr>
        </p:nvSpPr>
        <p:spPr>
          <a:xfrm>
            <a:off x="611560" y="1628800"/>
            <a:ext cx="7920880" cy="4608512"/>
          </a:xfrm>
        </p:spPr>
        <p:txBody>
          <a:bodyPr>
            <a:normAutofit lnSpcReduction="10000"/>
          </a:bodyPr>
          <a:lstStyle/>
          <a:p>
            <a:pPr algn="just"/>
            <a:r>
              <a:rPr lang="tr-TR" dirty="0" smtClean="0">
                <a:latin typeface="Times" panose="02020603060405020304" pitchFamily="18" charset="0"/>
              </a:rPr>
              <a:t>Doğrudan Temin; 4734 </a:t>
            </a:r>
            <a:r>
              <a:rPr lang="tr-TR" dirty="0">
                <a:latin typeface="Times" panose="02020603060405020304" pitchFamily="18" charset="0"/>
              </a:rPr>
              <a:t>sayılı Kamu İhale </a:t>
            </a:r>
            <a:r>
              <a:rPr lang="tr-TR" dirty="0" smtClean="0">
                <a:latin typeface="Times" panose="02020603060405020304" pitchFamily="18" charset="0"/>
              </a:rPr>
              <a:t>Kanununun 18 </a:t>
            </a:r>
            <a:r>
              <a:rPr lang="tr-TR" dirty="0">
                <a:latin typeface="Times" panose="02020603060405020304" pitchFamily="18" charset="0"/>
              </a:rPr>
              <a:t>inci </a:t>
            </a:r>
            <a:r>
              <a:rPr lang="tr-TR" dirty="0" smtClean="0">
                <a:latin typeface="Times" panose="02020603060405020304" pitchFamily="18" charset="0"/>
              </a:rPr>
              <a:t>maddesinde belirtilen ihale </a:t>
            </a:r>
            <a:r>
              <a:rPr lang="tr-TR" dirty="0">
                <a:latin typeface="Times" panose="02020603060405020304" pitchFamily="18" charset="0"/>
              </a:rPr>
              <a:t>usulleri için tespit edilen kurallara uyulmaksızın; </a:t>
            </a:r>
            <a:r>
              <a:rPr lang="tr-TR" u="sng" dirty="0">
                <a:latin typeface="Times" panose="02020603060405020304" pitchFamily="18" charset="0"/>
              </a:rPr>
              <a:t>ilan yapılmadan, teminat alınmadan, ihale komisyonu kurma</a:t>
            </a:r>
            <a:r>
              <a:rPr lang="tr-TR" dirty="0">
                <a:latin typeface="Times" panose="02020603060405020304" pitchFamily="18" charset="0"/>
              </a:rPr>
              <a:t> ve anılan Kanunun 10 uncu maddesinde sayılan </a:t>
            </a:r>
            <a:r>
              <a:rPr lang="tr-TR" u="sng" dirty="0">
                <a:latin typeface="Times" panose="02020603060405020304" pitchFamily="18" charset="0"/>
              </a:rPr>
              <a:t>yeterlilik kriterlerini </a:t>
            </a:r>
            <a:r>
              <a:rPr lang="tr-TR" dirty="0">
                <a:latin typeface="Times" panose="02020603060405020304" pitchFamily="18" charset="0"/>
              </a:rPr>
              <a:t>arama zorunluluğu bulunmaksızın, ihale yetkilisince görevlendirilecek kişi veya kişiler tarafından </a:t>
            </a:r>
            <a:r>
              <a:rPr lang="tr-TR" b="1" dirty="0">
                <a:latin typeface="Times" panose="02020603060405020304" pitchFamily="18" charset="0"/>
              </a:rPr>
              <a:t>piyasa fiyat araştırması</a:t>
            </a:r>
            <a:r>
              <a:rPr lang="tr-TR" dirty="0">
                <a:latin typeface="Times" panose="02020603060405020304" pitchFamily="18" charset="0"/>
              </a:rPr>
              <a:t> </a:t>
            </a:r>
            <a:r>
              <a:rPr lang="tr-TR" dirty="0" smtClean="0">
                <a:latin typeface="Times" panose="02020603060405020304" pitchFamily="18" charset="0"/>
              </a:rPr>
              <a:t>yapılarak ihtiyaçların </a:t>
            </a:r>
            <a:r>
              <a:rPr lang="tr-TR" dirty="0">
                <a:latin typeface="Times" panose="02020603060405020304" pitchFamily="18" charset="0"/>
              </a:rPr>
              <a:t>temin edilmesidir</a:t>
            </a:r>
            <a:r>
              <a:rPr lang="tr-TR" dirty="0" smtClean="0">
                <a:latin typeface="Times" panose="02020603060405020304" pitchFamily="18" charset="0"/>
              </a:rPr>
              <a:t>.</a:t>
            </a:r>
          </a:p>
          <a:p>
            <a:pPr marL="68580" indent="0" algn="just">
              <a:buNone/>
            </a:pPr>
            <a:endParaRPr lang="tr-TR" dirty="0" smtClean="0">
              <a:latin typeface="Times" panose="02020603060405020304" pitchFamily="18" charset="0"/>
            </a:endParaRPr>
          </a:p>
          <a:p>
            <a:pPr algn="just"/>
            <a:r>
              <a:rPr lang="tr-TR" dirty="0">
                <a:latin typeface="Times" panose="02020603060405020304" pitchFamily="18" charset="0"/>
              </a:rPr>
              <a:t>Doğrudan temin bir ihale usulü değildir. Doğrudan temin ile 4734 sayılı Kanunun </a:t>
            </a:r>
            <a:r>
              <a:rPr lang="tr-TR" b="1" dirty="0">
                <a:latin typeface="Times" panose="02020603060405020304" pitchFamily="18" charset="0"/>
              </a:rPr>
              <a:t>22 </a:t>
            </a:r>
            <a:r>
              <a:rPr lang="tr-TR" b="1" dirty="0" err="1">
                <a:latin typeface="Times" panose="02020603060405020304" pitchFamily="18" charset="0"/>
              </a:rPr>
              <a:t>nci</a:t>
            </a:r>
            <a:r>
              <a:rPr lang="tr-TR" b="1" dirty="0">
                <a:latin typeface="Times" panose="02020603060405020304" pitchFamily="18" charset="0"/>
              </a:rPr>
              <a:t> </a:t>
            </a:r>
            <a:r>
              <a:rPr lang="tr-TR" dirty="0">
                <a:latin typeface="Times" panose="02020603060405020304" pitchFamily="18" charset="0"/>
              </a:rPr>
              <a:t>maddesinde belirtilen nitelikteki ihtiyaçların karşılanmasında kolaylık sağlanması amaçlanmıştır</a:t>
            </a:r>
            <a:r>
              <a:rPr lang="tr-TR" dirty="0" smtClean="0">
                <a:latin typeface="Times" panose="02020603060405020304" pitchFamily="18" charset="0"/>
              </a:rPr>
              <a:t>.</a:t>
            </a:r>
          </a:p>
          <a:p>
            <a:pPr marL="68580" indent="0" algn="just">
              <a:buNone/>
            </a:pPr>
            <a:endParaRPr lang="tr-TR" dirty="0" smtClean="0"/>
          </a:p>
          <a:p>
            <a:pPr algn="just"/>
            <a:endParaRPr lang="tr-TR" dirty="0"/>
          </a:p>
        </p:txBody>
      </p:sp>
    </p:spTree>
    <p:extLst>
      <p:ext uri="{BB962C8B-B14F-4D97-AF65-F5344CB8AC3E}">
        <p14:creationId xmlns:p14="http://schemas.microsoft.com/office/powerpoint/2010/main" val="1263871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836712"/>
            <a:ext cx="7024744" cy="673144"/>
          </a:xfrm>
        </p:spPr>
        <p:txBody>
          <a:bodyPr>
            <a:normAutofit/>
          </a:bodyPr>
          <a:lstStyle/>
          <a:p>
            <a:r>
              <a:rPr lang="tr-TR" sz="3200" b="1" dirty="0">
                <a:latin typeface="Impact" panose="020B0806030902050204" pitchFamily="34" charset="0"/>
              </a:rPr>
              <a:t>Doğrudan Teminin </a:t>
            </a:r>
            <a:r>
              <a:rPr lang="tr-TR" sz="3200" b="1" dirty="0" smtClean="0">
                <a:latin typeface="Impact" panose="020B0806030902050204" pitchFamily="34" charset="0"/>
              </a:rPr>
              <a:t>Sağladığı Kolaylıklar</a:t>
            </a:r>
            <a:endParaRPr lang="tr-TR" sz="3200" dirty="0">
              <a:latin typeface="Impact" panose="020B0806030902050204" pitchFamily="34" charset="0"/>
            </a:endParaRPr>
          </a:p>
        </p:txBody>
      </p:sp>
      <p:sp>
        <p:nvSpPr>
          <p:cNvPr id="3" name="İçerik Yer Tutucusu 2"/>
          <p:cNvSpPr>
            <a:spLocks noGrp="1"/>
          </p:cNvSpPr>
          <p:nvPr>
            <p:ph idx="1"/>
          </p:nvPr>
        </p:nvSpPr>
        <p:spPr>
          <a:xfrm>
            <a:off x="971600" y="1844824"/>
            <a:ext cx="7056784" cy="4176464"/>
          </a:xfrm>
        </p:spPr>
        <p:txBody>
          <a:bodyPr>
            <a:noAutofit/>
          </a:bodyPr>
          <a:lstStyle/>
          <a:p>
            <a:r>
              <a:rPr lang="tr-TR" sz="2650" dirty="0" smtClean="0">
                <a:latin typeface="Times" panose="02020603060405020304" pitchFamily="18" charset="0"/>
              </a:rPr>
              <a:t> </a:t>
            </a:r>
            <a:r>
              <a:rPr lang="tr-TR" sz="2650" dirty="0">
                <a:latin typeface="Times" panose="02020603060405020304" pitchFamily="18" charset="0"/>
              </a:rPr>
              <a:t>İhale dokümanı hazırlanması zorunlu değildir. </a:t>
            </a:r>
          </a:p>
          <a:p>
            <a:r>
              <a:rPr lang="tr-TR" sz="2650" dirty="0" smtClean="0">
                <a:latin typeface="Times" panose="02020603060405020304" pitchFamily="18" charset="0"/>
              </a:rPr>
              <a:t>İlan </a:t>
            </a:r>
            <a:r>
              <a:rPr lang="tr-TR" sz="2650" dirty="0">
                <a:latin typeface="Times" panose="02020603060405020304" pitchFamily="18" charset="0"/>
              </a:rPr>
              <a:t>yapılması ve teminat alınması zorunlu değildir. </a:t>
            </a:r>
          </a:p>
          <a:p>
            <a:r>
              <a:rPr lang="tr-TR" sz="2650" dirty="0" smtClean="0">
                <a:latin typeface="Times" panose="02020603060405020304" pitchFamily="18" charset="0"/>
              </a:rPr>
              <a:t> </a:t>
            </a:r>
            <a:r>
              <a:rPr lang="tr-TR" sz="2650" dirty="0">
                <a:latin typeface="Times" panose="02020603060405020304" pitchFamily="18" charset="0"/>
              </a:rPr>
              <a:t>İhale komisyonu kurulması ve karar alınması zorunlu değildir. </a:t>
            </a:r>
          </a:p>
          <a:p>
            <a:r>
              <a:rPr lang="tr-TR" sz="2650" dirty="0" smtClean="0">
                <a:latin typeface="Times" panose="02020603060405020304" pitchFamily="18" charset="0"/>
              </a:rPr>
              <a:t> Yaklaşık maliyet tespiti zorunlu değildir.</a:t>
            </a:r>
            <a:endParaRPr lang="tr-TR" sz="2650" dirty="0">
              <a:latin typeface="Times" panose="02020603060405020304" pitchFamily="18" charset="0"/>
            </a:endParaRPr>
          </a:p>
          <a:p>
            <a:r>
              <a:rPr lang="tr-TR" sz="2650" dirty="0" smtClean="0">
                <a:latin typeface="Times" panose="02020603060405020304" pitchFamily="18" charset="0"/>
              </a:rPr>
              <a:t> </a:t>
            </a:r>
            <a:r>
              <a:rPr lang="tr-TR" sz="2650" dirty="0">
                <a:latin typeface="Times" panose="02020603060405020304" pitchFamily="18" charset="0"/>
              </a:rPr>
              <a:t>Kanunun 10 uncu maddesinde sayılan yeterlik kurallarına uymak zorunlu değildir. </a:t>
            </a:r>
          </a:p>
          <a:p>
            <a:r>
              <a:rPr lang="tr-TR" sz="2650" dirty="0" smtClean="0">
                <a:latin typeface="Times" panose="02020603060405020304" pitchFamily="18" charset="0"/>
              </a:rPr>
              <a:t>Şartname </a:t>
            </a:r>
            <a:r>
              <a:rPr lang="tr-TR" sz="2650" dirty="0">
                <a:latin typeface="Times" panose="02020603060405020304" pitchFamily="18" charset="0"/>
              </a:rPr>
              <a:t>ve sözleşme düzenleme zorunluluğu yoktur. </a:t>
            </a:r>
            <a:endParaRPr lang="tr-TR" sz="2650" dirty="0" smtClean="0">
              <a:latin typeface="Times" panose="02020603060405020304" pitchFamily="18" charset="0"/>
            </a:endParaRPr>
          </a:p>
          <a:p>
            <a:endParaRPr lang="tr-TR" sz="2650" dirty="0">
              <a:latin typeface="Times" panose="02020603060405020304" pitchFamily="18" charset="0"/>
            </a:endParaRPr>
          </a:p>
        </p:txBody>
      </p:sp>
    </p:spTree>
    <p:extLst>
      <p:ext uri="{BB962C8B-B14F-4D97-AF65-F5344CB8AC3E}">
        <p14:creationId xmlns:p14="http://schemas.microsoft.com/office/powerpoint/2010/main" val="1224791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836712"/>
            <a:ext cx="7776864" cy="936104"/>
          </a:xfrm>
        </p:spPr>
        <p:txBody>
          <a:bodyPr>
            <a:noAutofit/>
          </a:bodyPr>
          <a:lstStyle/>
          <a:p>
            <a:r>
              <a:rPr lang="tr-TR" sz="3200" b="1" dirty="0" smtClean="0">
                <a:latin typeface="Impact" panose="020B0806030902050204" pitchFamily="34" charset="0"/>
              </a:rPr>
              <a:t>Doğrudan Temin Yöntemi Aşağıda belirtilen  hallerde uygulanır</a:t>
            </a:r>
            <a:endParaRPr lang="tr-TR" sz="3200" dirty="0">
              <a:latin typeface="Impact" panose="020B0806030902050204" pitchFamily="34" charset="0"/>
            </a:endParaRPr>
          </a:p>
        </p:txBody>
      </p:sp>
      <p:sp>
        <p:nvSpPr>
          <p:cNvPr id="3" name="İçerik Yer Tutucusu 2"/>
          <p:cNvSpPr>
            <a:spLocks noGrp="1"/>
          </p:cNvSpPr>
          <p:nvPr>
            <p:ph idx="1"/>
          </p:nvPr>
        </p:nvSpPr>
        <p:spPr>
          <a:xfrm>
            <a:off x="611560" y="1916832"/>
            <a:ext cx="7920880" cy="4392488"/>
          </a:xfrm>
        </p:spPr>
        <p:txBody>
          <a:bodyPr>
            <a:normAutofit/>
          </a:bodyPr>
          <a:lstStyle/>
          <a:p>
            <a:pPr marL="68580" indent="0" algn="just">
              <a:buNone/>
            </a:pPr>
            <a:r>
              <a:rPr lang="tr-TR" u="sng" dirty="0" smtClean="0">
                <a:latin typeface="Times" panose="02020603060405020304" pitchFamily="18" charset="0"/>
              </a:rPr>
              <a:t>4734 Sayılı Kanunun 22 </a:t>
            </a:r>
            <a:r>
              <a:rPr lang="tr-TR" u="sng" dirty="0" err="1" smtClean="0">
                <a:latin typeface="Times" panose="02020603060405020304" pitchFamily="18" charset="0"/>
              </a:rPr>
              <a:t>nci</a:t>
            </a:r>
            <a:r>
              <a:rPr lang="tr-TR" u="sng" dirty="0" smtClean="0">
                <a:latin typeface="Times" panose="02020603060405020304" pitchFamily="18" charset="0"/>
              </a:rPr>
              <a:t> maddesi</a:t>
            </a:r>
            <a:r>
              <a:rPr lang="tr-TR" dirty="0" smtClean="0">
                <a:latin typeface="Times" panose="02020603060405020304" pitchFamily="18" charset="0"/>
              </a:rPr>
              <a:t>;</a:t>
            </a:r>
          </a:p>
          <a:p>
            <a:pPr algn="just"/>
            <a:r>
              <a:rPr lang="tr-TR" dirty="0">
                <a:latin typeface="Times" panose="02020603060405020304" pitchFamily="18" charset="0"/>
              </a:rPr>
              <a:t>a) İhtiyacın sadece gerçek veya tüzel </a:t>
            </a:r>
            <a:r>
              <a:rPr lang="tr-TR" b="1" dirty="0">
                <a:latin typeface="Times" panose="02020603060405020304" pitchFamily="18" charset="0"/>
              </a:rPr>
              <a:t>tek kişi </a:t>
            </a:r>
            <a:r>
              <a:rPr lang="tr-TR" dirty="0">
                <a:latin typeface="Times" panose="02020603060405020304" pitchFamily="18" charset="0"/>
              </a:rPr>
              <a:t>tarafından karşılanabileceğinin tespit edilmesi. </a:t>
            </a:r>
          </a:p>
          <a:p>
            <a:pPr algn="just"/>
            <a:r>
              <a:rPr lang="tr-TR" dirty="0">
                <a:latin typeface="Times" panose="02020603060405020304" pitchFamily="18" charset="0"/>
              </a:rPr>
              <a:t>b) Sadece gerçek veya tüzel tek kişinin ihtiyaç ile ilgili </a:t>
            </a:r>
            <a:r>
              <a:rPr lang="tr-TR" b="1" dirty="0">
                <a:latin typeface="Times" panose="02020603060405020304" pitchFamily="18" charset="0"/>
              </a:rPr>
              <a:t>özel bir hakka </a:t>
            </a:r>
            <a:r>
              <a:rPr lang="tr-TR" dirty="0">
                <a:latin typeface="Times" panose="02020603060405020304" pitchFamily="18" charset="0"/>
              </a:rPr>
              <a:t>sahip olması. </a:t>
            </a:r>
          </a:p>
          <a:p>
            <a:pPr algn="just"/>
            <a:r>
              <a:rPr lang="tr-TR" dirty="0">
                <a:latin typeface="Times" panose="02020603060405020304" pitchFamily="18" charset="0"/>
              </a:rPr>
              <a:t>c) Mevcut mal, ekipman, teknoloji veya hizmetlerle </a:t>
            </a:r>
            <a:r>
              <a:rPr lang="tr-TR" b="1" dirty="0">
                <a:latin typeface="Times" panose="02020603060405020304" pitchFamily="18" charset="0"/>
              </a:rPr>
              <a:t>uyumun ve standardizasyonun sağlanması </a:t>
            </a:r>
            <a:r>
              <a:rPr lang="tr-TR" dirty="0">
                <a:latin typeface="Times" panose="02020603060405020304" pitchFamily="18" charset="0"/>
              </a:rPr>
              <a:t>için zorunlu olan mal ve hizmetlerin, asıl sözleşmeye dayalı olarak düzenlenecek ve toplam süreleri </a:t>
            </a:r>
            <a:r>
              <a:rPr lang="tr-TR" b="1" dirty="0">
                <a:latin typeface="Times" panose="02020603060405020304" pitchFamily="18" charset="0"/>
              </a:rPr>
              <a:t>üç yılı </a:t>
            </a:r>
            <a:r>
              <a:rPr lang="tr-TR" dirty="0">
                <a:latin typeface="Times" panose="02020603060405020304" pitchFamily="18" charset="0"/>
              </a:rPr>
              <a:t>geçmeyecek sözleşmelerle ilk alım yapılan gerçek veya tüzel kişiden alınması. </a:t>
            </a:r>
            <a:endParaRPr lang="tr-TR" dirty="0" smtClean="0">
              <a:latin typeface="Times" panose="02020603060405020304" pitchFamily="18" charset="0"/>
            </a:endParaRPr>
          </a:p>
          <a:p>
            <a:endParaRPr lang="tr-TR" dirty="0"/>
          </a:p>
        </p:txBody>
      </p:sp>
    </p:spTree>
    <p:extLst>
      <p:ext uri="{BB962C8B-B14F-4D97-AF65-F5344CB8AC3E}">
        <p14:creationId xmlns:p14="http://schemas.microsoft.com/office/powerpoint/2010/main" val="3083533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764704"/>
            <a:ext cx="7920880" cy="5472608"/>
          </a:xfrm>
        </p:spPr>
        <p:txBody>
          <a:bodyPr>
            <a:normAutofit/>
          </a:bodyPr>
          <a:lstStyle/>
          <a:p>
            <a:pPr algn="just"/>
            <a:r>
              <a:rPr lang="tr-TR" dirty="0">
                <a:latin typeface="Times" panose="02020603060405020304" pitchFamily="18" charset="0"/>
              </a:rPr>
              <a:t>d) Büyükşehir belediyesi sınırları dahilinde bulunan idarelerin </a:t>
            </a:r>
            <a:r>
              <a:rPr lang="tr-TR" b="1" dirty="0" err="1">
                <a:latin typeface="Times" panose="02020603060405020304" pitchFamily="18" charset="0"/>
              </a:rPr>
              <a:t>onbeş</a:t>
            </a:r>
            <a:r>
              <a:rPr lang="tr-TR" b="1" dirty="0">
                <a:latin typeface="Times" panose="02020603060405020304" pitchFamily="18" charset="0"/>
              </a:rPr>
              <a:t> milyar</a:t>
            </a:r>
            <a:r>
              <a:rPr lang="tr-TR" dirty="0">
                <a:latin typeface="Times" panose="02020603060405020304" pitchFamily="18" charset="0"/>
              </a:rPr>
              <a:t>, diğer idarelerin </a:t>
            </a:r>
            <a:r>
              <a:rPr lang="tr-TR" b="1" dirty="0" err="1">
                <a:latin typeface="Times" panose="02020603060405020304" pitchFamily="18" charset="0"/>
              </a:rPr>
              <a:t>beşmilyar</a:t>
            </a:r>
            <a:r>
              <a:rPr lang="tr-TR" b="1" dirty="0">
                <a:latin typeface="Times" panose="02020603060405020304" pitchFamily="18" charset="0"/>
              </a:rPr>
              <a:t> </a:t>
            </a:r>
            <a:r>
              <a:rPr lang="tr-TR" dirty="0">
                <a:latin typeface="Times" panose="02020603060405020304" pitchFamily="18" charset="0"/>
              </a:rPr>
              <a:t>Türk Lirasını aşmayan ihtiyaçları ile temsil ağırlama faaliyetleri kapsamında yapılacak konaklama, seyahat ve iaşeye ilişkin alımlar. </a:t>
            </a:r>
            <a:r>
              <a:rPr lang="tr-TR" dirty="0" smtClean="0">
                <a:latin typeface="Times" panose="02020603060405020304" pitchFamily="18" charset="0"/>
              </a:rPr>
              <a:t>(*) </a:t>
            </a:r>
          </a:p>
          <a:p>
            <a:pPr algn="just"/>
            <a:r>
              <a:rPr lang="tr-TR" dirty="0" smtClean="0">
                <a:latin typeface="Times" panose="02020603060405020304" pitchFamily="18" charset="0"/>
              </a:rPr>
              <a:t>e</a:t>
            </a:r>
            <a:r>
              <a:rPr lang="tr-TR" dirty="0">
                <a:latin typeface="Times" panose="02020603060405020304" pitchFamily="18" charset="0"/>
              </a:rPr>
              <a:t>) İdarelerin ihtiyacına uygun taşınmaz mal alımı veya kiralanması. </a:t>
            </a:r>
          </a:p>
          <a:p>
            <a:pPr algn="just"/>
            <a:r>
              <a:rPr lang="tr-TR" dirty="0">
                <a:latin typeface="Times" panose="02020603060405020304" pitchFamily="18" charset="0"/>
              </a:rPr>
              <a:t>f) </a:t>
            </a:r>
            <a:r>
              <a:rPr lang="tr-TR" b="1" dirty="0">
                <a:latin typeface="Times" panose="02020603060405020304" pitchFamily="18" charset="0"/>
              </a:rPr>
              <a:t>(Değişik: 20/11/2008-5812/8 </a:t>
            </a:r>
            <a:r>
              <a:rPr lang="tr-TR" b="1" dirty="0" err="1">
                <a:latin typeface="Times" panose="02020603060405020304" pitchFamily="18" charset="0"/>
              </a:rPr>
              <a:t>md.</a:t>
            </a:r>
            <a:r>
              <a:rPr lang="tr-TR" b="1" dirty="0">
                <a:latin typeface="Times" panose="02020603060405020304" pitchFamily="18" charset="0"/>
              </a:rPr>
              <a:t>) </a:t>
            </a:r>
            <a:r>
              <a:rPr lang="tr-TR" dirty="0">
                <a:latin typeface="Times" panose="02020603060405020304" pitchFamily="18" charset="0"/>
              </a:rPr>
              <a:t>Özelliğinden ve belli süre içinde kullanılma zorunluluğundan dolayı stoklanması ekonomik olmayan veya acil durumlarda kullanılacak olan ilaç, aşı, serum, anti-serum, kan ve kan ürünleri ile </a:t>
            </a:r>
            <a:r>
              <a:rPr lang="tr-TR" dirty="0" err="1">
                <a:latin typeface="Times" panose="02020603060405020304" pitchFamily="18" charset="0"/>
              </a:rPr>
              <a:t>ortez</a:t>
            </a:r>
            <a:r>
              <a:rPr lang="tr-TR" dirty="0">
                <a:latin typeface="Times" panose="02020603060405020304" pitchFamily="18" charset="0"/>
              </a:rPr>
              <a:t>, protez gibi uygulama esnasında hastaya göre belirlenebilen ve hastaya özgü tıbbî sarf malzemeleri, test ve tetkik sarf malzemeleri alımları. </a:t>
            </a:r>
          </a:p>
        </p:txBody>
      </p:sp>
    </p:spTree>
    <p:extLst>
      <p:ext uri="{BB962C8B-B14F-4D97-AF65-F5344CB8AC3E}">
        <p14:creationId xmlns:p14="http://schemas.microsoft.com/office/powerpoint/2010/main" val="672415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836712"/>
            <a:ext cx="7632848" cy="5184576"/>
          </a:xfrm>
        </p:spPr>
        <p:txBody>
          <a:bodyPr>
            <a:noAutofit/>
          </a:bodyPr>
          <a:lstStyle/>
          <a:p>
            <a:pPr marL="68580" indent="0">
              <a:buNone/>
            </a:pPr>
            <a:r>
              <a:rPr lang="tr-TR" sz="2300" b="1" dirty="0" smtClean="0">
                <a:solidFill>
                  <a:schemeClr val="accent1"/>
                </a:solidFill>
                <a:latin typeface="Impact" panose="020B0806030902050204" pitchFamily="34" charset="0"/>
                <a:ea typeface="+mj-ea"/>
                <a:cs typeface="+mj-cs"/>
              </a:rPr>
              <a:t>Eşik Değerler</a:t>
            </a:r>
            <a:endParaRPr lang="tr-TR" sz="2300" dirty="0" smtClean="0">
              <a:solidFill>
                <a:srgbClr val="FF0000"/>
              </a:solidFill>
              <a:latin typeface="Impact" panose="020B0806030902050204" pitchFamily="34" charset="0"/>
            </a:endParaRPr>
          </a:p>
          <a:p>
            <a:pPr algn="just"/>
            <a:r>
              <a:rPr lang="tr-TR" dirty="0" smtClean="0">
                <a:latin typeface="Times" panose="02020603060405020304" pitchFamily="18" charset="0"/>
              </a:rPr>
              <a:t>4734 Sayılı Kanunun 22/d maddesinde belirtilen eşik değerler </a:t>
            </a:r>
            <a:r>
              <a:rPr lang="tr-TR" i="1" dirty="0">
                <a:latin typeface="Times" panose="02020603060405020304" pitchFamily="18" charset="0"/>
              </a:rPr>
              <a:t>Kamu İhale Kurumu </a:t>
            </a:r>
            <a:r>
              <a:rPr lang="tr-TR" dirty="0">
                <a:latin typeface="Times" panose="02020603060405020304" pitchFamily="18" charset="0"/>
              </a:rPr>
              <a:t>tarafından güncellenir ve her </a:t>
            </a:r>
            <a:r>
              <a:rPr lang="tr-TR" dirty="0" smtClean="0">
                <a:latin typeface="Times" panose="02020603060405020304" pitchFamily="18" charset="0"/>
              </a:rPr>
              <a:t>yıl </a:t>
            </a:r>
            <a:r>
              <a:rPr lang="tr-TR" b="1" dirty="0">
                <a:latin typeface="Times" panose="02020603060405020304" pitchFamily="18" charset="0"/>
              </a:rPr>
              <a:t>1</a:t>
            </a:r>
            <a:r>
              <a:rPr lang="tr-TR" b="1" dirty="0" smtClean="0">
                <a:latin typeface="Times" panose="02020603060405020304" pitchFamily="18" charset="0"/>
              </a:rPr>
              <a:t> </a:t>
            </a:r>
            <a:r>
              <a:rPr lang="tr-TR" b="1" dirty="0">
                <a:latin typeface="Times" panose="02020603060405020304" pitchFamily="18" charset="0"/>
              </a:rPr>
              <a:t>Şubat </a:t>
            </a:r>
            <a:r>
              <a:rPr lang="tr-TR" dirty="0">
                <a:latin typeface="Times" panose="02020603060405020304" pitchFamily="18" charset="0"/>
              </a:rPr>
              <a:t>tarihinden geçerli olmak üzere aynı tarihe kadar Resmî </a:t>
            </a:r>
            <a:r>
              <a:rPr lang="tr-TR" dirty="0" smtClean="0">
                <a:latin typeface="Times" panose="02020603060405020304" pitchFamily="18" charset="0"/>
              </a:rPr>
              <a:t>Gazetede </a:t>
            </a:r>
            <a:r>
              <a:rPr lang="tr-TR" dirty="0">
                <a:latin typeface="Times" panose="02020603060405020304" pitchFamily="18" charset="0"/>
              </a:rPr>
              <a:t>ilân edilir. </a:t>
            </a:r>
            <a:endParaRPr lang="tr-TR" dirty="0" smtClean="0">
              <a:latin typeface="Times" panose="02020603060405020304" pitchFamily="18" charset="0"/>
            </a:endParaRPr>
          </a:p>
          <a:p>
            <a:pPr marL="68580" indent="0" algn="just">
              <a:buNone/>
            </a:pPr>
            <a:r>
              <a:rPr lang="tr-TR" sz="1600" dirty="0" smtClean="0">
                <a:solidFill>
                  <a:srgbClr val="FF0000"/>
                </a:solidFill>
                <a:latin typeface="Times" panose="02020603060405020304" pitchFamily="18" charset="0"/>
              </a:rPr>
              <a:t>* 21.01.2017 tarihli Resmi Gazetede yayınlanan Kamu İhale Genel Tebliğ (no:1) uyarınca 2017 doğrudan temin limiti: 19.507 TL olarak belirlenmiştir.</a:t>
            </a:r>
          </a:p>
          <a:p>
            <a:pPr marL="68580" indent="0">
              <a:buNone/>
            </a:pPr>
            <a:endParaRPr lang="tr-TR" sz="2300" dirty="0" smtClean="0">
              <a:latin typeface="Times" panose="02020603060405020304" pitchFamily="18" charset="0"/>
            </a:endParaRPr>
          </a:p>
          <a:p>
            <a:pPr algn="just"/>
            <a:r>
              <a:rPr lang="tr-TR" dirty="0">
                <a:latin typeface="Times" panose="02020603060405020304" pitchFamily="18" charset="0"/>
              </a:rPr>
              <a:t>4734 Sayılı Kanunun 22/d maddesinde </a:t>
            </a:r>
            <a:r>
              <a:rPr lang="tr-TR" dirty="0" smtClean="0">
                <a:latin typeface="Times" panose="02020603060405020304" pitchFamily="18" charset="0"/>
              </a:rPr>
              <a:t>belirlenen parasal </a:t>
            </a:r>
            <a:r>
              <a:rPr lang="tr-TR" dirty="0">
                <a:latin typeface="Times" panose="02020603060405020304" pitchFamily="18" charset="0"/>
              </a:rPr>
              <a:t>sınırların altında kalacak şekilde, adet bazında veya aynı ihale konusu içinde yer alabilecek nitelikteki mal ve hizmet alımları ile yapım işlerinin, </a:t>
            </a:r>
            <a:r>
              <a:rPr lang="tr-TR" b="1" dirty="0">
                <a:latin typeface="Times" panose="02020603060405020304" pitchFamily="18" charset="0"/>
              </a:rPr>
              <a:t>kalemlere veya gruplara bölünmek suretiyle temini</a:t>
            </a:r>
            <a:r>
              <a:rPr lang="tr-TR" dirty="0">
                <a:latin typeface="Times" panose="02020603060405020304" pitchFamily="18" charset="0"/>
              </a:rPr>
              <a:t>, 4734 sayılı Kanunun temel ilkelerine aykırılık teşkil etmektedir. </a:t>
            </a:r>
          </a:p>
        </p:txBody>
      </p:sp>
    </p:spTree>
    <p:extLst>
      <p:ext uri="{BB962C8B-B14F-4D97-AF65-F5344CB8AC3E}">
        <p14:creationId xmlns:p14="http://schemas.microsoft.com/office/powerpoint/2010/main" val="3364174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692696"/>
            <a:ext cx="7024744" cy="601136"/>
          </a:xfrm>
        </p:spPr>
        <p:txBody>
          <a:bodyPr>
            <a:noAutofit/>
          </a:bodyPr>
          <a:lstStyle/>
          <a:p>
            <a:r>
              <a:rPr lang="tr-TR" sz="3600" dirty="0" smtClean="0">
                <a:latin typeface="Impact" panose="020B0806030902050204" pitchFamily="34" charset="0"/>
              </a:rPr>
              <a:t>Doğrudan Temin Süreci</a:t>
            </a:r>
            <a:endParaRPr lang="tr-TR" sz="3600" dirty="0">
              <a:latin typeface="Impact" panose="020B0806030902050204" pitchFamily="34" charset="0"/>
            </a:endParaRPr>
          </a:p>
        </p:txBody>
      </p:sp>
      <p:sp>
        <p:nvSpPr>
          <p:cNvPr id="3" name="İçerik Yer Tutucusu 2"/>
          <p:cNvSpPr>
            <a:spLocks noGrp="1"/>
          </p:cNvSpPr>
          <p:nvPr>
            <p:ph idx="1"/>
          </p:nvPr>
        </p:nvSpPr>
        <p:spPr>
          <a:xfrm>
            <a:off x="539552" y="1412776"/>
            <a:ext cx="8064896" cy="4968552"/>
          </a:xfrm>
        </p:spPr>
        <p:txBody>
          <a:bodyPr>
            <a:normAutofit lnSpcReduction="10000"/>
          </a:bodyPr>
          <a:lstStyle/>
          <a:p>
            <a:r>
              <a:rPr lang="tr-TR" dirty="0">
                <a:latin typeface="Times" panose="02020603060405020304" pitchFamily="18" charset="0"/>
              </a:rPr>
              <a:t>İhtiyacın ortaya çıkması </a:t>
            </a:r>
            <a:r>
              <a:rPr lang="tr-TR" dirty="0" smtClean="0">
                <a:latin typeface="Times" panose="02020603060405020304" pitchFamily="18" charset="0"/>
              </a:rPr>
              <a:t> ve ödenek durumunun kontrol edilmesi</a:t>
            </a:r>
            <a:endParaRPr lang="tr-TR" dirty="0">
              <a:latin typeface="Times" panose="02020603060405020304" pitchFamily="18" charset="0"/>
            </a:endParaRPr>
          </a:p>
          <a:p>
            <a:r>
              <a:rPr lang="tr-TR" dirty="0" smtClean="0">
                <a:latin typeface="Times" panose="02020603060405020304" pitchFamily="18" charset="0"/>
              </a:rPr>
              <a:t>Yaklaşık </a:t>
            </a:r>
            <a:r>
              <a:rPr lang="tr-TR" dirty="0">
                <a:latin typeface="Times" panose="02020603060405020304" pitchFamily="18" charset="0"/>
              </a:rPr>
              <a:t>maliyetin hesaplanması (İlgili mevzuat çerçevesinde zorunlu olan hallerde </a:t>
            </a:r>
            <a:r>
              <a:rPr lang="tr-TR" dirty="0" smtClean="0">
                <a:latin typeface="Times" panose="02020603060405020304" pitchFamily="18" charset="0"/>
              </a:rPr>
              <a:t>hazırlanır</a:t>
            </a:r>
            <a:r>
              <a:rPr lang="tr-TR" dirty="0">
                <a:latin typeface="Times" panose="02020603060405020304" pitchFamily="18" charset="0"/>
              </a:rPr>
              <a:t>)</a:t>
            </a:r>
          </a:p>
          <a:p>
            <a:r>
              <a:rPr lang="tr-TR" dirty="0" smtClean="0">
                <a:latin typeface="Times" panose="02020603060405020304" pitchFamily="18" charset="0"/>
              </a:rPr>
              <a:t>İhale </a:t>
            </a:r>
            <a:r>
              <a:rPr lang="tr-TR" dirty="0">
                <a:latin typeface="Times" panose="02020603060405020304" pitchFamily="18" charset="0"/>
              </a:rPr>
              <a:t>yetkilisinden alınan onay belgesi </a:t>
            </a:r>
          </a:p>
          <a:p>
            <a:r>
              <a:rPr lang="tr-TR" dirty="0" smtClean="0">
                <a:latin typeface="Times" panose="02020603060405020304" pitchFamily="18" charset="0"/>
              </a:rPr>
              <a:t>İhale </a:t>
            </a:r>
            <a:r>
              <a:rPr lang="tr-TR" dirty="0">
                <a:latin typeface="Times" panose="02020603060405020304" pitchFamily="18" charset="0"/>
              </a:rPr>
              <a:t>yetkilisince yapılacak görevlendirme </a:t>
            </a:r>
          </a:p>
          <a:p>
            <a:r>
              <a:rPr lang="tr-TR" dirty="0" smtClean="0">
                <a:latin typeface="Times" panose="02020603060405020304" pitchFamily="18" charset="0"/>
              </a:rPr>
              <a:t>Görevlendirilen </a:t>
            </a:r>
            <a:r>
              <a:rPr lang="tr-TR" dirty="0">
                <a:latin typeface="Times" panose="02020603060405020304" pitchFamily="18" charset="0"/>
              </a:rPr>
              <a:t>kişi veya kişilerce </a:t>
            </a:r>
            <a:r>
              <a:rPr lang="tr-TR" b="1" dirty="0">
                <a:latin typeface="Times" panose="02020603060405020304" pitchFamily="18" charset="0"/>
              </a:rPr>
              <a:t>piyasa fiyat araştırması</a:t>
            </a:r>
            <a:r>
              <a:rPr lang="tr-TR" dirty="0">
                <a:latin typeface="Times" panose="02020603060405020304" pitchFamily="18" charset="0"/>
              </a:rPr>
              <a:t> yapılması </a:t>
            </a:r>
          </a:p>
          <a:p>
            <a:r>
              <a:rPr lang="tr-TR" dirty="0" smtClean="0">
                <a:latin typeface="Times" panose="02020603060405020304" pitchFamily="18" charset="0"/>
              </a:rPr>
              <a:t>Görevlendirilen </a:t>
            </a:r>
            <a:r>
              <a:rPr lang="tr-TR" dirty="0">
                <a:latin typeface="Times" panose="02020603060405020304" pitchFamily="18" charset="0"/>
              </a:rPr>
              <a:t>kişi veya kişilerce alımın gerçekleştirilmesi </a:t>
            </a:r>
          </a:p>
          <a:p>
            <a:r>
              <a:rPr lang="tr-TR" dirty="0" smtClean="0">
                <a:latin typeface="Times" panose="02020603060405020304" pitchFamily="18" charset="0"/>
              </a:rPr>
              <a:t>Muayene </a:t>
            </a:r>
            <a:r>
              <a:rPr lang="tr-TR" dirty="0">
                <a:latin typeface="Times" panose="02020603060405020304" pitchFamily="18" charset="0"/>
              </a:rPr>
              <a:t>kabul işlemlerinin yapılarak malın teslim alınması </a:t>
            </a:r>
          </a:p>
          <a:p>
            <a:r>
              <a:rPr lang="tr-TR" dirty="0" smtClean="0">
                <a:latin typeface="Times" panose="02020603060405020304" pitchFamily="18" charset="0"/>
              </a:rPr>
              <a:t>Ödemeye </a:t>
            </a:r>
            <a:r>
              <a:rPr lang="tr-TR" dirty="0">
                <a:latin typeface="Times" panose="02020603060405020304" pitchFamily="18" charset="0"/>
              </a:rPr>
              <a:t>ilişkin belgelerin hazırlanarak muhasebe birimine gönderilmesi </a:t>
            </a:r>
          </a:p>
          <a:p>
            <a:r>
              <a:rPr lang="tr-TR" dirty="0" smtClean="0">
                <a:latin typeface="Times" panose="02020603060405020304" pitchFamily="18" charset="0"/>
              </a:rPr>
              <a:t>Muhasebe </a:t>
            </a:r>
            <a:r>
              <a:rPr lang="tr-TR" dirty="0">
                <a:latin typeface="Times" panose="02020603060405020304" pitchFamily="18" charset="0"/>
              </a:rPr>
              <a:t>birimince tutarın hak sahibine ödenmesi </a:t>
            </a:r>
          </a:p>
        </p:txBody>
      </p:sp>
    </p:spTree>
    <p:extLst>
      <p:ext uri="{BB962C8B-B14F-4D97-AF65-F5344CB8AC3E}">
        <p14:creationId xmlns:p14="http://schemas.microsoft.com/office/powerpoint/2010/main" val="980320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764704"/>
            <a:ext cx="7992888" cy="1152128"/>
          </a:xfrm>
        </p:spPr>
        <p:txBody>
          <a:bodyPr>
            <a:noAutofit/>
          </a:bodyPr>
          <a:lstStyle/>
          <a:p>
            <a:r>
              <a:rPr lang="tr-TR" sz="2200" dirty="0" smtClean="0">
                <a:latin typeface="Impact" panose="020B0806030902050204" pitchFamily="34" charset="0"/>
              </a:rPr>
              <a:t>Doğrudan Temin Yoluyla Yapılacak </a:t>
            </a:r>
            <a:r>
              <a:rPr lang="tr-TR" sz="2200" dirty="0">
                <a:latin typeface="Impact" panose="020B0806030902050204" pitchFamily="34" charset="0"/>
              </a:rPr>
              <a:t>Alımlarda </a:t>
            </a:r>
            <a:r>
              <a:rPr lang="tr-TR" sz="2200" i="1" u="sng" dirty="0">
                <a:latin typeface="Impact" panose="020B0806030902050204" pitchFamily="34" charset="0"/>
              </a:rPr>
              <a:t>Merkezî Yönetim Harcama Belgeleri </a:t>
            </a:r>
            <a:r>
              <a:rPr lang="tr-TR" sz="2200" i="1" u="sng" dirty="0" smtClean="0">
                <a:latin typeface="Impact" panose="020B0806030902050204" pitchFamily="34" charset="0"/>
              </a:rPr>
              <a:t>Yönetmeliğine</a:t>
            </a:r>
            <a:r>
              <a:rPr lang="tr-TR" sz="2200" u="sng" dirty="0" smtClean="0">
                <a:latin typeface="Impact" panose="020B0806030902050204" pitchFamily="34" charset="0"/>
              </a:rPr>
              <a:t>  </a:t>
            </a:r>
            <a:r>
              <a:rPr lang="tr-TR" sz="2200" dirty="0" smtClean="0">
                <a:latin typeface="Impact" panose="020B0806030902050204" pitchFamily="34" charset="0"/>
              </a:rPr>
              <a:t>Göre </a:t>
            </a:r>
            <a:r>
              <a:rPr lang="tr-TR" sz="2200" dirty="0">
                <a:latin typeface="Impact" panose="020B0806030902050204" pitchFamily="34" charset="0"/>
              </a:rPr>
              <a:t>Ödeme Emri Belgesine </a:t>
            </a:r>
            <a:r>
              <a:rPr lang="tr-TR" sz="2200" dirty="0" smtClean="0">
                <a:latin typeface="Impact" panose="020B0806030902050204" pitchFamily="34" charset="0"/>
              </a:rPr>
              <a:t>Eklenmesi Gereken Belgeler </a:t>
            </a:r>
            <a:endParaRPr lang="tr-TR" sz="2200" dirty="0">
              <a:latin typeface="Impact" panose="020B0806030902050204" pitchFamily="34" charset="0"/>
            </a:endParaRPr>
          </a:p>
        </p:txBody>
      </p:sp>
      <p:sp>
        <p:nvSpPr>
          <p:cNvPr id="3" name="İçerik Yer Tutucusu 2"/>
          <p:cNvSpPr>
            <a:spLocks noGrp="1"/>
          </p:cNvSpPr>
          <p:nvPr>
            <p:ph idx="1"/>
          </p:nvPr>
        </p:nvSpPr>
        <p:spPr>
          <a:xfrm>
            <a:off x="539552" y="1988840"/>
            <a:ext cx="7992888" cy="4392488"/>
          </a:xfrm>
        </p:spPr>
        <p:txBody>
          <a:bodyPr>
            <a:noAutofit/>
          </a:bodyPr>
          <a:lstStyle/>
          <a:p>
            <a:pPr algn="just"/>
            <a:r>
              <a:rPr lang="tr-TR" sz="1780" dirty="0" smtClean="0">
                <a:latin typeface="Times" panose="02020603060405020304" pitchFamily="18" charset="0"/>
              </a:rPr>
              <a:t> </a:t>
            </a:r>
            <a:r>
              <a:rPr lang="tr-TR" sz="2000" dirty="0">
                <a:latin typeface="Times" panose="02020603060405020304" pitchFamily="18" charset="0"/>
              </a:rPr>
              <a:t>Onay Belgesi, </a:t>
            </a:r>
          </a:p>
          <a:p>
            <a:pPr algn="just"/>
            <a:r>
              <a:rPr lang="tr-TR" sz="2000" dirty="0" smtClean="0">
                <a:latin typeface="Times" panose="02020603060405020304" pitchFamily="18" charset="0"/>
              </a:rPr>
              <a:t> </a:t>
            </a:r>
            <a:r>
              <a:rPr lang="tr-TR" sz="2000" dirty="0">
                <a:latin typeface="Times" panose="02020603060405020304" pitchFamily="18" charset="0"/>
              </a:rPr>
              <a:t>Piyasa Fiyat Araştırması Tutanağı, </a:t>
            </a:r>
          </a:p>
          <a:p>
            <a:pPr algn="just"/>
            <a:r>
              <a:rPr lang="tr-TR" sz="2000" dirty="0" smtClean="0">
                <a:latin typeface="Times" panose="02020603060405020304" pitchFamily="18" charset="0"/>
              </a:rPr>
              <a:t> </a:t>
            </a:r>
            <a:r>
              <a:rPr lang="tr-TR" sz="2000" dirty="0">
                <a:latin typeface="Times" panose="02020603060405020304" pitchFamily="18" charset="0"/>
              </a:rPr>
              <a:t>Düzenlenmesi gerekli görülmüş ise sözleşme, </a:t>
            </a:r>
          </a:p>
          <a:p>
            <a:pPr algn="just"/>
            <a:r>
              <a:rPr lang="tr-TR" sz="2000" dirty="0" smtClean="0">
                <a:latin typeface="Times" panose="02020603060405020304" pitchFamily="18" charset="0"/>
              </a:rPr>
              <a:t> </a:t>
            </a:r>
            <a:r>
              <a:rPr lang="tr-TR" sz="2000" dirty="0">
                <a:latin typeface="Times" panose="02020603060405020304" pitchFamily="18" charset="0"/>
              </a:rPr>
              <a:t>Sözleşme düzenlenmesi halinde damga vergisinin yatırıldığına </a:t>
            </a:r>
            <a:r>
              <a:rPr lang="tr-TR" sz="2000" dirty="0" smtClean="0">
                <a:latin typeface="Times" panose="02020603060405020304" pitchFamily="18" charset="0"/>
              </a:rPr>
              <a:t>ilişkin alındının onaylı örneği veya tahsil edildiğine ilişkin harcama birimince onaylı yazı, </a:t>
            </a:r>
          </a:p>
          <a:p>
            <a:pPr algn="just"/>
            <a:r>
              <a:rPr lang="tr-TR" sz="2000" dirty="0" smtClean="0">
                <a:latin typeface="Times" panose="02020603060405020304" pitchFamily="18" charset="0"/>
              </a:rPr>
              <a:t> Fatura, </a:t>
            </a:r>
          </a:p>
          <a:p>
            <a:pPr algn="just"/>
            <a:r>
              <a:rPr lang="tr-TR" sz="2000" dirty="0" smtClean="0">
                <a:latin typeface="Times" panose="02020603060405020304" pitchFamily="18" charset="0"/>
              </a:rPr>
              <a:t> </a:t>
            </a:r>
            <a:r>
              <a:rPr lang="tr-TR" sz="2000" dirty="0">
                <a:latin typeface="Times" panose="02020603060405020304" pitchFamily="18" charset="0"/>
              </a:rPr>
              <a:t>Muayene ve kabul komisyonu tutanağı, kabul işleminin idarece yapılması halinde ise idarece düzenlenmiş belge, </a:t>
            </a:r>
          </a:p>
          <a:p>
            <a:pPr algn="just"/>
            <a:r>
              <a:rPr lang="tr-TR" sz="2000" dirty="0" smtClean="0">
                <a:latin typeface="Times" panose="02020603060405020304" pitchFamily="18" charset="0"/>
              </a:rPr>
              <a:t> </a:t>
            </a:r>
            <a:r>
              <a:rPr lang="tr-TR" sz="2000" dirty="0">
                <a:latin typeface="Times" panose="02020603060405020304" pitchFamily="18" charset="0"/>
              </a:rPr>
              <a:t>Mal ve malzeme alımlarında, Taşınır İşlem Fişi, </a:t>
            </a:r>
          </a:p>
          <a:p>
            <a:pPr algn="just"/>
            <a:r>
              <a:rPr lang="tr-TR" sz="2000" dirty="0" smtClean="0">
                <a:latin typeface="Times" panose="02020603060405020304" pitchFamily="18" charset="0"/>
              </a:rPr>
              <a:t>Başbakanlığın veya Bakanların iznine tabi alımlarda izin yazısı, </a:t>
            </a:r>
          </a:p>
          <a:p>
            <a:pPr algn="just"/>
            <a:r>
              <a:rPr lang="tr-TR" sz="2000" dirty="0" smtClean="0">
                <a:latin typeface="Times" panose="02020603060405020304" pitchFamily="18" charset="0"/>
              </a:rPr>
              <a:t> Mali hizmetler biriminin ön mali kontrolüne tabi olan hallerde görüş yazısı, </a:t>
            </a:r>
          </a:p>
        </p:txBody>
      </p:sp>
    </p:spTree>
    <p:extLst>
      <p:ext uri="{BB962C8B-B14F-4D97-AF65-F5344CB8AC3E}">
        <p14:creationId xmlns:p14="http://schemas.microsoft.com/office/powerpoint/2010/main" val="3456205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754</TotalTime>
  <Words>2392</Words>
  <Application>Microsoft Office PowerPoint</Application>
  <PresentationFormat>Ekran Gösterisi (4:3)</PresentationFormat>
  <Paragraphs>199</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Austin</vt:lpstr>
      <vt:lpstr>4734 SAYILI KANUNUN 22 NCİ MADDESİ KAPSAMINDA YAPILAN MAL VE HİZMET ALIMLARI</vt:lpstr>
      <vt:lpstr>TANIMLAR</vt:lpstr>
      <vt:lpstr>DOĞRUDAN TEMİN NEDİR?</vt:lpstr>
      <vt:lpstr>Doğrudan Teminin Sağladığı Kolaylıklar</vt:lpstr>
      <vt:lpstr>Doğrudan Temin Yöntemi Aşağıda belirtilen  hallerde uygulanır</vt:lpstr>
      <vt:lpstr>PowerPoint Sunusu</vt:lpstr>
      <vt:lpstr>PowerPoint Sunusu</vt:lpstr>
      <vt:lpstr>Doğrudan Temin Süreci</vt:lpstr>
      <vt:lpstr>Doğrudan Temin Yoluyla Yapılacak Alımlarda Merkezî Yönetim Harcama Belgeleri Yönetmeliğine  Göre Ödeme Emri Belgesine Eklenmesi Gereken Belgeler </vt:lpstr>
      <vt:lpstr>Doğrudan Temin Yoluyla Yapılacak Alımlarda Merkezî Yönetim Harcama Belgeleri Yönetmeliğine  Göre Ödeme Emri Belgesine Eklenmesi Gereken Belgeler -2-</vt:lpstr>
      <vt:lpstr>PowerPoint Sunusu</vt:lpstr>
      <vt:lpstr>PowerPoint Sunusu</vt:lpstr>
      <vt:lpstr>PowerPoint Sunusu</vt:lpstr>
      <vt:lpstr>DOĞRUDAN TEMİN YÖNTEMİYLE YAPILAN ALIMLARDANYAPILAN KESİNTİLER</vt:lpstr>
      <vt:lpstr>İLGİLİ MEVZUATLAR</vt:lpstr>
      <vt:lpstr>TÜBİTAK PROJESİ KAPSAMINDA YAPILAN ÖDEMELER</vt:lpstr>
      <vt:lpstr>Projenin Kabul edilmesi ve proje özel hesabının açılması</vt:lpstr>
      <vt:lpstr>Projede yer alan personel</vt:lpstr>
      <vt:lpstr>PowerPoint Sunusu</vt:lpstr>
      <vt:lpstr>Proje kapsamında yapılacak harcamaların gerçekleştirilmesinde sorumlu olacak kişiler; </vt:lpstr>
      <vt:lpstr>Proje kapsamında ödenemeyecek giderler</vt:lpstr>
      <vt:lpstr>Ön ödeme ve Mahsup</vt:lpstr>
      <vt:lpstr>Ön ödeme ve Mahsup -2-</vt:lpstr>
      <vt:lpstr>SATINALMA</vt:lpstr>
      <vt:lpstr>SATINALMA</vt:lpstr>
      <vt:lpstr>PTİ ÖDEMESİ</vt:lpstr>
      <vt:lpstr>BÜTÇE GELİRLERİNDEN RET VE İADELER </vt:lpstr>
      <vt:lpstr>STRATEJİ GELİŞTİRME DAİRE BAŞKANLIĞI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ELMAS</dc:creator>
  <cp:lastModifiedBy>ELMAS</cp:lastModifiedBy>
  <cp:revision>171</cp:revision>
  <cp:lastPrinted>2017-04-04T14:18:05Z</cp:lastPrinted>
  <dcterms:created xsi:type="dcterms:W3CDTF">2017-03-30T08:46:56Z</dcterms:created>
  <dcterms:modified xsi:type="dcterms:W3CDTF">2017-04-04T14:20:11Z</dcterms:modified>
</cp:coreProperties>
</file>