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264" r:id="rId4"/>
    <p:sldId id="265" r:id="rId5"/>
    <p:sldId id="266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al__ma_Sayfas_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H:\YAPI%20MALZEMELER&#304;\&#304;N&#350;-2013%20-%20YAPI%20MALZEMELER&#304;%20-%20DB\4.%20AGREGA\Elek%20Analizi%20Hesab&#305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2017-2018%20DERSLER\&#304;N&#350;-213%20-%20YAPI%20MALZEMELER&#304;%20-%20DB\4.%20YM-AGREGA\Elek%20Analizi%20Hesab&#305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2017-2018%20DERSLER\&#304;N&#350;-213%20-%20YAPI%20MALZEMELER&#304;%20-%20DB\4.%20YM-AGREGA\Elek%20Analizi%20Hesab&#30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ELEK ANALİZİ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ÖRNEK</c:v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('ELEK ANALİZİ 63mm'!$B$13;'ELEK ANALİZİ 63mm'!$B$12;'ELEK ANALİZİ 63mm'!$B$11;'ELEK ANALİZİ 63mm'!$B$10;'ELEK ANALİZİ 63mm'!$B$9;'ELEK ANALİZİ 63mm'!$B$8;'ELEK ANALİZİ 63mm'!$B$7;'ELEK ANALİZİ 63mm'!$B$6;'ELEK ANALİZİ 63mm'!$B$5)</c:f>
              <c:numCache>
                <c:formatCode>General</c:formatCode>
                <c:ptCount val="9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31.5</c:v>
                </c:pt>
                <c:pt idx="8">
                  <c:v>63</c:v>
                </c:pt>
              </c:numCache>
            </c:numRef>
          </c:cat>
          <c:val>
            <c:numRef>
              <c:f>('ELEK ANALİZİ 63mm'!$G$13;'ELEK ANALİZİ 63mm'!$G$12;'ELEK ANALİZİ 63mm'!$G$11;'ELEK ANALİZİ 63mm'!$G$10;'ELEK ANALİZİ 63mm'!$G$9;'ELEK ANALİZİ 63mm'!$G$8;'ELEK ANALİZİ 63mm'!$G$7;'ELEK ANALİZİ 63mm'!$G$6;'ELEK ANALİZİ 63mm'!$G$5)</c:f>
              <c:numCache>
                <c:formatCode>0.00</c:formatCode>
                <c:ptCount val="9"/>
                <c:pt idx="0">
                  <c:v>6.25</c:v>
                </c:pt>
                <c:pt idx="1">
                  <c:v>13.75</c:v>
                </c:pt>
                <c:pt idx="2">
                  <c:v>23.75</c:v>
                </c:pt>
                <c:pt idx="3">
                  <c:v>33.75</c:v>
                </c:pt>
                <c:pt idx="4">
                  <c:v>46.25</c:v>
                </c:pt>
                <c:pt idx="5">
                  <c:v>56.25</c:v>
                </c:pt>
                <c:pt idx="6">
                  <c:v>70</c:v>
                </c:pt>
                <c:pt idx="7">
                  <c:v>85</c:v>
                </c:pt>
                <c:pt idx="8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FE-4687-AD79-E7AB9633CD48}"/>
            </c:ext>
          </c:extLst>
        </c:ser>
        <c:ser>
          <c:idx val="1"/>
          <c:order val="1"/>
          <c:tx>
            <c:v>C63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('ELEK ANALİZİ 63mm'!$C$27;'ELEK ANALİZİ 63mm'!$C$26;'ELEK ANALİZİ 63mm'!$C$25;'ELEK ANALİZİ 63mm'!$C$24;'ELEK ANALİZİ 63mm'!$C$23;'ELEK ANALİZİ 63mm'!$C$22;'ELEK ANALİZİ 63mm'!$C$21;'ELEK ANALİZİ 63mm'!$C$20;'ELEK ANALİZİ 63mm'!$C$19)</c:f>
              <c:numCache>
                <c:formatCode>0</c:formatCode>
                <c:ptCount val="9"/>
                <c:pt idx="0">
                  <c:v>14</c:v>
                </c:pt>
                <c:pt idx="1">
                  <c:v>27</c:v>
                </c:pt>
                <c:pt idx="2">
                  <c:v>39</c:v>
                </c:pt>
                <c:pt idx="3">
                  <c:v>49</c:v>
                </c:pt>
                <c:pt idx="4">
                  <c:v>59</c:v>
                </c:pt>
                <c:pt idx="5">
                  <c:v>70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FE-4687-AD79-E7AB9633CD48}"/>
            </c:ext>
          </c:extLst>
        </c:ser>
        <c:ser>
          <c:idx val="2"/>
          <c:order val="2"/>
          <c:tx>
            <c:v>A63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('ELEK ANALİZİ 63mm'!$E$27;'ELEK ANALİZİ 63mm'!$E$26;'ELEK ANALİZİ 63mm'!$E$25;'ELEK ANALİZİ 63mm'!$E$24;'ELEK ANALİZİ 63mm'!$E$23;'ELEK ANALİZİ 63mm'!$E$22;'ELEK ANALİZİ 63mm'!$E$21;'ELEK ANALİZİ 63mm'!$E$20;'ELEK ANALİZİ 63mm'!$E$19)</c:f>
              <c:numCache>
                <c:formatCode>0</c:formatCode>
                <c:ptCount val="9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11</c:v>
                </c:pt>
                <c:pt idx="4">
                  <c:v>19</c:v>
                </c:pt>
                <c:pt idx="5">
                  <c:v>30</c:v>
                </c:pt>
                <c:pt idx="6">
                  <c:v>46</c:v>
                </c:pt>
                <c:pt idx="7">
                  <c:v>67</c:v>
                </c:pt>
                <c:pt idx="8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FE-4687-AD79-E7AB9633CD48}"/>
            </c:ext>
          </c:extLst>
        </c:ser>
        <c:ser>
          <c:idx val="3"/>
          <c:order val="3"/>
          <c:tx>
            <c:v>B63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('ELEK ANALİZİ 63mm'!$H$27;'ELEK ANALİZİ 63mm'!$H$26;'ELEK ANALİZİ 63mm'!$H$25;'ELEK ANALİZİ 63mm'!$H$24;'ELEK ANALİZİ 63mm'!$H$23;'ELEK ANALİZİ 63mm'!$H$22;'ELEK ANALİZİ 63mm'!$H$21;'ELEK ANALİZİ 63mm'!$H$20;'ELEK ANALİZİ 63mm'!$H$19)</c:f>
              <c:numCache>
                <c:formatCode>0</c:formatCode>
                <c:ptCount val="9"/>
                <c:pt idx="0">
                  <c:v>7</c:v>
                </c:pt>
                <c:pt idx="1">
                  <c:v>15</c:v>
                </c:pt>
                <c:pt idx="2">
                  <c:v>24</c:v>
                </c:pt>
                <c:pt idx="3">
                  <c:v>30</c:v>
                </c:pt>
                <c:pt idx="4">
                  <c:v>38</c:v>
                </c:pt>
                <c:pt idx="5">
                  <c:v>50</c:v>
                </c:pt>
                <c:pt idx="6">
                  <c:v>64</c:v>
                </c:pt>
                <c:pt idx="7">
                  <c:v>80</c:v>
                </c:pt>
                <c:pt idx="8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3FE-4687-AD79-E7AB9633CD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444096"/>
        <c:axId val="140929280"/>
      </c:lineChart>
      <c:catAx>
        <c:axId val="23744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0929280"/>
        <c:crosses val="autoZero"/>
        <c:auto val="1"/>
        <c:lblAlgn val="ctr"/>
        <c:lblOffset val="100"/>
        <c:noMultiLvlLbl val="0"/>
      </c:catAx>
      <c:valAx>
        <c:axId val="14092928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r-TR"/>
                  <a:t>Ağırlık olarak elekten geçen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237444096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ELEK ANALİZİ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ÖRNEK</c:v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('ELEK ANALİZİ 31,5mm '!$B$11,'ELEK ANALİZİ 31,5mm '!$B$10,'ELEK ANALİZİ 31,5mm '!$B$9,'ELEK ANALİZİ 31,5mm '!$B$8,'ELEK ANALİZİ 31,5mm '!$B$7,'ELEK ANALİZİ 31,5mm '!$B$6,'ELEK ANALİZİ 31,5mm '!$B$5,'ELEK ANALİZİ 31,5mm '!$B$4)</c:f>
              <c:numCache>
                <c:formatCode>General</c:formatCode>
                <c:ptCount val="8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31.5</c:v>
                </c:pt>
              </c:numCache>
            </c:numRef>
          </c:cat>
          <c:val>
            <c:numRef>
              <c:f>('ELEK ANALİZİ 31,5mm '!$G$11,'ELEK ANALİZİ 31,5mm '!$G$10,'ELEK ANALİZİ 31,5mm '!$G$9,'ELEK ANALİZİ 31,5mm '!$G$8,'ELEK ANALİZİ 31,5mm '!$G$7,'ELEK ANALİZİ 31,5mm '!$G$6,'ELEK ANALİZİ 31,5mm '!$G$5,'ELEK ANALİZİ 31,5mm '!$G$4)</c:f>
              <c:numCache>
                <c:formatCode>0.00</c:formatCode>
                <c:ptCount val="8"/>
                <c:pt idx="0">
                  <c:v>6</c:v>
                </c:pt>
                <c:pt idx="1">
                  <c:v>20</c:v>
                </c:pt>
                <c:pt idx="2">
                  <c:v>25</c:v>
                </c:pt>
                <c:pt idx="3">
                  <c:v>35</c:v>
                </c:pt>
                <c:pt idx="4">
                  <c:v>46</c:v>
                </c:pt>
                <c:pt idx="5">
                  <c:v>68</c:v>
                </c:pt>
                <c:pt idx="6">
                  <c:v>85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37-4685-AC9A-43CEE079DC4A}"/>
            </c:ext>
          </c:extLst>
        </c:ser>
        <c:ser>
          <c:idx val="1"/>
          <c:order val="1"/>
          <c:tx>
            <c:v>C31,5</c:v>
          </c:tx>
          <c:dLbls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837-4685-AC9A-43CEE079DC4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('ELEK ANALİZİ 31,5mm '!$B$11,'ELEK ANALİZİ 31,5mm '!$B$10,'ELEK ANALİZİ 31,5mm '!$B$9,'ELEK ANALİZİ 31,5mm '!$B$8,'ELEK ANALİZİ 31,5mm '!$B$7,'ELEK ANALİZİ 31,5mm '!$B$6,'ELEK ANALİZİ 31,5mm '!$B$5,'ELEK ANALİZİ 31,5mm '!$B$4)</c:f>
              <c:numCache>
                <c:formatCode>General</c:formatCode>
                <c:ptCount val="8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31.5</c:v>
                </c:pt>
              </c:numCache>
            </c:numRef>
          </c:cat>
          <c:val>
            <c:numRef>
              <c:f>('ELEK ANALİZİ 31,5mm '!$C$24,'ELEK ANALİZİ 31,5mm '!$C$23,'ELEK ANALİZİ 31,5mm '!$C$22,'ELEK ANALİZİ 31,5mm '!$C$21,'ELEK ANALİZİ 31,5mm '!$C$20,'ELEK ANALİZİ 31,5mm '!$C$19,'ELEK ANALİZİ 31,5mm '!$C$18,'ELEK ANALİZİ 31,5mm '!$C$17)</c:f>
              <c:numCache>
                <c:formatCode>0</c:formatCode>
                <c:ptCount val="8"/>
                <c:pt idx="0">
                  <c:v>15</c:v>
                </c:pt>
                <c:pt idx="1">
                  <c:v>30</c:v>
                </c:pt>
                <c:pt idx="2">
                  <c:v>42</c:v>
                </c:pt>
                <c:pt idx="3">
                  <c:v>53</c:v>
                </c:pt>
                <c:pt idx="4">
                  <c:v>65</c:v>
                </c:pt>
                <c:pt idx="5">
                  <c:v>80</c:v>
                </c:pt>
                <c:pt idx="6">
                  <c:v>89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37-4685-AC9A-43CEE079DC4A}"/>
            </c:ext>
          </c:extLst>
        </c:ser>
        <c:ser>
          <c:idx val="2"/>
          <c:order val="2"/>
          <c:tx>
            <c:v>A31,5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('ELEK ANALİZİ 31,5mm '!$B$11,'ELEK ANALİZİ 31,5mm '!$B$10,'ELEK ANALİZİ 31,5mm '!$B$9,'ELEK ANALİZİ 31,5mm '!$B$8,'ELEK ANALİZİ 31,5mm '!$B$7,'ELEK ANALİZİ 31,5mm '!$B$6,'ELEK ANALİZİ 31,5mm '!$B$5,'ELEK ANALİZİ 31,5mm '!$B$4)</c:f>
              <c:numCache>
                <c:formatCode>General</c:formatCode>
                <c:ptCount val="8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31.5</c:v>
                </c:pt>
              </c:numCache>
            </c:numRef>
          </c:cat>
          <c:val>
            <c:numRef>
              <c:f>('ELEK ANALİZİ 31,5mm '!$E$24,'ELEK ANALİZİ 31,5mm '!$E$23,'ELEK ANALİZİ 31,5mm '!$E$22,'ELEK ANALİZİ 31,5mm '!$E$21,'ELEK ANALİZİ 31,5mm '!$E$20,'ELEK ANALİZİ 31,5mm '!$E$19,'ELEK ANALİZİ 31,5mm '!$E$18,'ELEK ANALİZİ 31,5mm '!$E$17)</c:f>
              <c:numCache>
                <c:formatCode>0</c:formatCode>
                <c:ptCount val="8"/>
                <c:pt idx="0">
                  <c:v>2</c:v>
                </c:pt>
                <c:pt idx="1">
                  <c:v>5</c:v>
                </c:pt>
                <c:pt idx="2">
                  <c:v>8</c:v>
                </c:pt>
                <c:pt idx="3">
                  <c:v>14</c:v>
                </c:pt>
                <c:pt idx="4">
                  <c:v>23</c:v>
                </c:pt>
                <c:pt idx="5">
                  <c:v>38</c:v>
                </c:pt>
                <c:pt idx="6">
                  <c:v>62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37-4685-AC9A-43CEE079DC4A}"/>
            </c:ext>
          </c:extLst>
        </c:ser>
        <c:ser>
          <c:idx val="3"/>
          <c:order val="3"/>
          <c:tx>
            <c:v>B31,5</c:v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('ELEK ANALİZİ 31,5mm '!$B$11,'ELEK ANALİZİ 31,5mm '!$B$10,'ELEK ANALİZİ 31,5mm '!$B$9,'ELEK ANALİZİ 31,5mm '!$B$8,'ELEK ANALİZİ 31,5mm '!$B$7,'ELEK ANALİZİ 31,5mm '!$B$6,'ELEK ANALİZİ 31,5mm '!$B$5,'ELEK ANALİZİ 31,5mm '!$B$4)</c:f>
              <c:numCache>
                <c:formatCode>General</c:formatCode>
                <c:ptCount val="8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31.5</c:v>
                </c:pt>
              </c:numCache>
            </c:numRef>
          </c:cat>
          <c:val>
            <c:numRef>
              <c:f>('ELEK ANALİZİ 31,5mm '!$H$24,'ELEK ANALİZİ 31,5mm '!$H$23,'ELEK ANALİZİ 31,5mm '!$H$22,'ELEK ANALİZİ 31,5mm '!$H$21,'ELEK ANALİZİ 31,5mm '!$H$20,'ELEK ANALİZİ 31,5mm '!$H$19,'ELEK ANALİZİ 31,5mm '!$H$18,'ELEK ANALİZİ 31,5mm '!$H$17)</c:f>
              <c:numCache>
                <c:formatCode>0</c:formatCode>
                <c:ptCount val="8"/>
                <c:pt idx="0">
                  <c:v>8</c:v>
                </c:pt>
                <c:pt idx="1">
                  <c:v>18</c:v>
                </c:pt>
                <c:pt idx="2">
                  <c:v>28</c:v>
                </c:pt>
                <c:pt idx="3">
                  <c:v>37</c:v>
                </c:pt>
                <c:pt idx="4">
                  <c:v>47</c:v>
                </c:pt>
                <c:pt idx="5">
                  <c:v>62</c:v>
                </c:pt>
                <c:pt idx="6">
                  <c:v>80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837-4685-AC9A-43CEE079D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20320"/>
        <c:axId val="88295680"/>
      </c:lineChart>
      <c:catAx>
        <c:axId val="4172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8295680"/>
        <c:crosses val="autoZero"/>
        <c:auto val="1"/>
        <c:lblAlgn val="ctr"/>
        <c:lblOffset val="100"/>
        <c:noMultiLvlLbl val="0"/>
      </c:catAx>
      <c:valAx>
        <c:axId val="8829568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r-TR"/>
                  <a:t>Ağırlık olarak elekten geçen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41720320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ELEK ANALİZİ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ÖRNEK</c:v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('ELEK ANALİZİ 31,5mm '!$B$11;'ELEK ANALİZİ 31,5mm '!$B$10;'ELEK ANALİZİ 31,5mm '!$B$9;'ELEK ANALİZİ 31,5mm '!$B$8;'ELEK ANALİZİ 31,5mm '!$B$7;'ELEK ANALİZİ 31,5mm '!$B$6;'ELEK ANALİZİ 31,5mm '!$B$5;'ELEK ANALİZİ 31,5mm '!$B$4)</c:f>
              <c:numCache>
                <c:formatCode>General</c:formatCode>
                <c:ptCount val="8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31.5</c:v>
                </c:pt>
              </c:numCache>
            </c:numRef>
          </c:cat>
          <c:val>
            <c:numRef>
              <c:f>('ELEK ANALİZİ 31,5mm '!$G$11;'ELEK ANALİZİ 31,5mm '!$G$10;'ELEK ANALİZİ 31,5mm '!$G$9;'ELEK ANALİZİ 31,5mm '!$G$8;'ELEK ANALİZİ 31,5mm '!$G$7;'ELEK ANALİZİ 31,5mm '!$G$6;'ELEK ANALİZİ 31,5mm '!$G$5;'ELEK ANALİZİ 31,5mm '!$G$4)</c:f>
              <c:numCache>
                <c:formatCode>General</c:formatCode>
                <c:ptCount val="8"/>
                <c:pt idx="0">
                  <c:v>8.9600000000000009</c:v>
                </c:pt>
                <c:pt idx="1">
                  <c:v>14.39</c:v>
                </c:pt>
                <c:pt idx="2">
                  <c:v>23.63</c:v>
                </c:pt>
                <c:pt idx="3">
                  <c:v>38.36</c:v>
                </c:pt>
                <c:pt idx="4">
                  <c:v>53.75</c:v>
                </c:pt>
                <c:pt idx="5">
                  <c:v>69</c:v>
                </c:pt>
                <c:pt idx="6">
                  <c:v>82.68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29-45C6-A415-85F52494357C}"/>
            </c:ext>
          </c:extLst>
        </c:ser>
        <c:ser>
          <c:idx val="1"/>
          <c:order val="1"/>
          <c:tx>
            <c:v>C31,5</c:v>
          </c:tx>
          <c:dLbls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29-45C6-A415-85F52494357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('ELEK ANALİZİ 31,5mm '!$B$11;'ELEK ANALİZİ 31,5mm '!$B$10;'ELEK ANALİZİ 31,5mm '!$B$9;'ELEK ANALİZİ 31,5mm '!$B$8;'ELEK ANALİZİ 31,5mm '!$B$7;'ELEK ANALİZİ 31,5mm '!$B$6;'ELEK ANALİZİ 31,5mm '!$B$5;'ELEK ANALİZİ 31,5mm '!$B$4)</c:f>
              <c:numCache>
                <c:formatCode>General</c:formatCode>
                <c:ptCount val="8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31.5</c:v>
                </c:pt>
              </c:numCache>
            </c:numRef>
          </c:cat>
          <c:val>
            <c:numRef>
              <c:f>('ELEK ANALİZİ 31,5mm '!$C$24;'ELEK ANALİZİ 31,5mm '!$C$23;'ELEK ANALİZİ 31,5mm '!$C$22;'ELEK ANALİZİ 31,5mm '!$C$21;'ELEK ANALİZİ 31,5mm '!$C$20;'ELEK ANALİZİ 31,5mm '!$C$19;'ELEK ANALİZİ 31,5mm '!$C$18;'ELEK ANALİZİ 31,5mm '!$C$17)</c:f>
              <c:numCache>
                <c:formatCode>0</c:formatCode>
                <c:ptCount val="8"/>
                <c:pt idx="0">
                  <c:v>15</c:v>
                </c:pt>
                <c:pt idx="1">
                  <c:v>30</c:v>
                </c:pt>
                <c:pt idx="2">
                  <c:v>42</c:v>
                </c:pt>
                <c:pt idx="3">
                  <c:v>53</c:v>
                </c:pt>
                <c:pt idx="4">
                  <c:v>65</c:v>
                </c:pt>
                <c:pt idx="5">
                  <c:v>80</c:v>
                </c:pt>
                <c:pt idx="6">
                  <c:v>89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29-45C6-A415-85F52494357C}"/>
            </c:ext>
          </c:extLst>
        </c:ser>
        <c:ser>
          <c:idx val="2"/>
          <c:order val="2"/>
          <c:tx>
            <c:v>A31,5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('ELEK ANALİZİ 31,5mm '!$B$11;'ELEK ANALİZİ 31,5mm '!$B$10;'ELEK ANALİZİ 31,5mm '!$B$9;'ELEK ANALİZİ 31,5mm '!$B$8;'ELEK ANALİZİ 31,5mm '!$B$7;'ELEK ANALİZİ 31,5mm '!$B$6;'ELEK ANALİZİ 31,5mm '!$B$5;'ELEK ANALİZİ 31,5mm '!$B$4)</c:f>
              <c:numCache>
                <c:formatCode>General</c:formatCode>
                <c:ptCount val="8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31.5</c:v>
                </c:pt>
              </c:numCache>
            </c:numRef>
          </c:cat>
          <c:val>
            <c:numRef>
              <c:f>('ELEK ANALİZİ 31,5mm '!$E$24;'ELEK ANALİZİ 31,5mm '!$E$23;'ELEK ANALİZİ 31,5mm '!$E$22;'ELEK ANALİZİ 31,5mm '!$E$21;'ELEK ANALİZİ 31,5mm '!$E$20;'ELEK ANALİZİ 31,5mm '!$E$19;'ELEK ANALİZİ 31,5mm '!$E$18;'ELEK ANALİZİ 31,5mm '!$E$17)</c:f>
              <c:numCache>
                <c:formatCode>0</c:formatCode>
                <c:ptCount val="8"/>
                <c:pt idx="0">
                  <c:v>2</c:v>
                </c:pt>
                <c:pt idx="1">
                  <c:v>5</c:v>
                </c:pt>
                <c:pt idx="2">
                  <c:v>8</c:v>
                </c:pt>
                <c:pt idx="3">
                  <c:v>14</c:v>
                </c:pt>
                <c:pt idx="4">
                  <c:v>23</c:v>
                </c:pt>
                <c:pt idx="5">
                  <c:v>38</c:v>
                </c:pt>
                <c:pt idx="6">
                  <c:v>62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29-45C6-A415-85F52494357C}"/>
            </c:ext>
          </c:extLst>
        </c:ser>
        <c:ser>
          <c:idx val="3"/>
          <c:order val="3"/>
          <c:tx>
            <c:v>B31,5</c:v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('ELEK ANALİZİ 31,5mm '!$B$11;'ELEK ANALİZİ 31,5mm '!$B$10;'ELEK ANALİZİ 31,5mm '!$B$9;'ELEK ANALİZİ 31,5mm '!$B$8;'ELEK ANALİZİ 31,5mm '!$B$7;'ELEK ANALİZİ 31,5mm '!$B$6;'ELEK ANALİZİ 31,5mm '!$B$5;'ELEK ANALİZİ 31,5mm '!$B$4)</c:f>
              <c:numCache>
                <c:formatCode>General</c:formatCode>
                <c:ptCount val="8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31.5</c:v>
                </c:pt>
              </c:numCache>
            </c:numRef>
          </c:cat>
          <c:val>
            <c:numRef>
              <c:f>('ELEK ANALİZİ 31,5mm '!$H$24;'ELEK ANALİZİ 31,5mm '!$H$23;'ELEK ANALİZİ 31,5mm '!$H$22;'ELEK ANALİZİ 31,5mm '!$H$21;'ELEK ANALİZİ 31,5mm '!$H$20;'ELEK ANALİZİ 31,5mm '!$H$19;'ELEK ANALİZİ 31,5mm '!$H$18;'ELEK ANALİZİ 31,5mm '!$H$17)</c:f>
              <c:numCache>
                <c:formatCode>0</c:formatCode>
                <c:ptCount val="8"/>
                <c:pt idx="0">
                  <c:v>8</c:v>
                </c:pt>
                <c:pt idx="1">
                  <c:v>18</c:v>
                </c:pt>
                <c:pt idx="2">
                  <c:v>28</c:v>
                </c:pt>
                <c:pt idx="3">
                  <c:v>37</c:v>
                </c:pt>
                <c:pt idx="4">
                  <c:v>47</c:v>
                </c:pt>
                <c:pt idx="5">
                  <c:v>62</c:v>
                </c:pt>
                <c:pt idx="6">
                  <c:v>80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29-45C6-A415-85F524943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93024"/>
        <c:axId val="88297984"/>
      </c:lineChart>
      <c:catAx>
        <c:axId val="4179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8297984"/>
        <c:crosses val="autoZero"/>
        <c:auto val="1"/>
        <c:lblAlgn val="ctr"/>
        <c:lblOffset val="100"/>
        <c:noMultiLvlLbl val="0"/>
      </c:catAx>
      <c:valAx>
        <c:axId val="88297984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r-TR"/>
                  <a:t>Ağırlık olarak elekten geçen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41793024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ELEK ANALİZİ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ÖRNEK</c:v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('ELEK ANALİZİ 31,5mm '!$B$11;'ELEK ANALİZİ 31,5mm '!$B$10;'ELEK ANALİZİ 31,5mm '!$B$9;'ELEK ANALİZİ 31,5mm '!$B$8;'ELEK ANALİZİ 31,5mm '!$B$7;'ELEK ANALİZİ 31,5mm '!$B$6;'ELEK ANALİZİ 31,5mm '!$B$5;'ELEK ANALİZİ 31,5mm '!$B$4)</c:f>
              <c:numCache>
                <c:formatCode>General</c:formatCode>
                <c:ptCount val="8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31.5</c:v>
                </c:pt>
              </c:numCache>
            </c:numRef>
          </c:cat>
          <c:val>
            <c:numRef>
              <c:f>('ELEK ANALİZİ 31,5mm '!$G$11;'ELEK ANALİZİ 31,5mm '!$G$10;'ELEK ANALİZİ 31,5mm '!$G$9;'ELEK ANALİZİ 31,5mm '!$G$8;'ELEK ANALİZİ 31,5mm '!$G$7;'ELEK ANALİZİ 31,5mm '!$G$6;'ELEK ANALİZİ 31,5mm '!$G$5;'ELEK ANALİZİ 31,5mm '!$G$4)</c:f>
              <c:numCache>
                <c:formatCode>General</c:formatCode>
                <c:ptCount val="8"/>
                <c:pt idx="0">
                  <c:v>6.04</c:v>
                </c:pt>
                <c:pt idx="1">
                  <c:v>9.66</c:v>
                </c:pt>
                <c:pt idx="2">
                  <c:v>15.82</c:v>
                </c:pt>
                <c:pt idx="3">
                  <c:v>25.64</c:v>
                </c:pt>
                <c:pt idx="4">
                  <c:v>35.9</c:v>
                </c:pt>
                <c:pt idx="5">
                  <c:v>53.5</c:v>
                </c:pt>
                <c:pt idx="6">
                  <c:v>74.02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E7-4E0C-829C-F184DB4CD1BF}"/>
            </c:ext>
          </c:extLst>
        </c:ser>
        <c:ser>
          <c:idx val="1"/>
          <c:order val="1"/>
          <c:tx>
            <c:v>C31,5</c:v>
          </c:tx>
          <c:dLbls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E7-4E0C-829C-F184DB4CD1B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('ELEK ANALİZİ 31,5mm '!$B$11;'ELEK ANALİZİ 31,5mm '!$B$10;'ELEK ANALİZİ 31,5mm '!$B$9;'ELEK ANALİZİ 31,5mm '!$B$8;'ELEK ANALİZİ 31,5mm '!$B$7;'ELEK ANALİZİ 31,5mm '!$B$6;'ELEK ANALİZİ 31,5mm '!$B$5;'ELEK ANALİZİ 31,5mm '!$B$4)</c:f>
              <c:numCache>
                <c:formatCode>General</c:formatCode>
                <c:ptCount val="8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31.5</c:v>
                </c:pt>
              </c:numCache>
            </c:numRef>
          </c:cat>
          <c:val>
            <c:numRef>
              <c:f>('ELEK ANALİZİ 31,5mm '!$C$24;'ELEK ANALİZİ 31,5mm '!$C$23;'ELEK ANALİZİ 31,5mm '!$C$22;'ELEK ANALİZİ 31,5mm '!$C$21;'ELEK ANALİZİ 31,5mm '!$C$20;'ELEK ANALİZİ 31,5mm '!$C$19;'ELEK ANALİZİ 31,5mm '!$C$18;'ELEK ANALİZİ 31,5mm '!$C$17)</c:f>
              <c:numCache>
                <c:formatCode>0</c:formatCode>
                <c:ptCount val="8"/>
                <c:pt idx="0">
                  <c:v>15</c:v>
                </c:pt>
                <c:pt idx="1">
                  <c:v>30</c:v>
                </c:pt>
                <c:pt idx="2">
                  <c:v>42</c:v>
                </c:pt>
                <c:pt idx="3">
                  <c:v>53</c:v>
                </c:pt>
                <c:pt idx="4">
                  <c:v>65</c:v>
                </c:pt>
                <c:pt idx="5">
                  <c:v>80</c:v>
                </c:pt>
                <c:pt idx="6">
                  <c:v>89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E7-4E0C-829C-F184DB4CD1BF}"/>
            </c:ext>
          </c:extLst>
        </c:ser>
        <c:ser>
          <c:idx val="2"/>
          <c:order val="2"/>
          <c:tx>
            <c:v>A31,5</c:v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('ELEK ANALİZİ 31,5mm '!$B$11;'ELEK ANALİZİ 31,5mm '!$B$10;'ELEK ANALİZİ 31,5mm '!$B$9;'ELEK ANALİZİ 31,5mm '!$B$8;'ELEK ANALİZİ 31,5mm '!$B$7;'ELEK ANALİZİ 31,5mm '!$B$6;'ELEK ANALİZİ 31,5mm '!$B$5;'ELEK ANALİZİ 31,5mm '!$B$4)</c:f>
              <c:numCache>
                <c:formatCode>General</c:formatCode>
                <c:ptCount val="8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31.5</c:v>
                </c:pt>
              </c:numCache>
            </c:numRef>
          </c:cat>
          <c:val>
            <c:numRef>
              <c:f>('ELEK ANALİZİ 31,5mm '!$E$24;'ELEK ANALİZİ 31,5mm '!$E$23;'ELEK ANALİZİ 31,5mm '!$E$22;'ELEK ANALİZİ 31,5mm '!$E$21;'ELEK ANALİZİ 31,5mm '!$E$20;'ELEK ANALİZİ 31,5mm '!$E$19;'ELEK ANALİZİ 31,5mm '!$E$18;'ELEK ANALİZİ 31,5mm '!$E$17)</c:f>
              <c:numCache>
                <c:formatCode>0</c:formatCode>
                <c:ptCount val="8"/>
                <c:pt idx="0">
                  <c:v>2</c:v>
                </c:pt>
                <c:pt idx="1">
                  <c:v>5</c:v>
                </c:pt>
                <c:pt idx="2">
                  <c:v>8</c:v>
                </c:pt>
                <c:pt idx="3">
                  <c:v>14</c:v>
                </c:pt>
                <c:pt idx="4">
                  <c:v>23</c:v>
                </c:pt>
                <c:pt idx="5">
                  <c:v>38</c:v>
                </c:pt>
                <c:pt idx="6">
                  <c:v>62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4E7-4E0C-829C-F184DB4CD1BF}"/>
            </c:ext>
          </c:extLst>
        </c:ser>
        <c:ser>
          <c:idx val="3"/>
          <c:order val="3"/>
          <c:tx>
            <c:v>B31,5</c:v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('ELEK ANALİZİ 31,5mm '!$B$11;'ELEK ANALİZİ 31,5mm '!$B$10;'ELEK ANALİZİ 31,5mm '!$B$9;'ELEK ANALİZİ 31,5mm '!$B$8;'ELEK ANALİZİ 31,5mm '!$B$7;'ELEK ANALİZİ 31,5mm '!$B$6;'ELEK ANALİZİ 31,5mm '!$B$5;'ELEK ANALİZİ 31,5mm '!$B$4)</c:f>
              <c:numCache>
                <c:formatCode>General</c:formatCode>
                <c:ptCount val="8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31.5</c:v>
                </c:pt>
              </c:numCache>
            </c:numRef>
          </c:cat>
          <c:val>
            <c:numRef>
              <c:f>('ELEK ANALİZİ 31,5mm '!$H$24;'ELEK ANALİZİ 31,5mm '!$H$23;'ELEK ANALİZİ 31,5mm '!$H$22;'ELEK ANALİZİ 31,5mm '!$H$21;'ELEK ANALİZİ 31,5mm '!$H$20;'ELEK ANALİZİ 31,5mm '!$H$19;'ELEK ANALİZİ 31,5mm '!$H$18;'ELEK ANALİZİ 31,5mm '!$H$17)</c:f>
              <c:numCache>
                <c:formatCode>0</c:formatCode>
                <c:ptCount val="8"/>
                <c:pt idx="0">
                  <c:v>8</c:v>
                </c:pt>
                <c:pt idx="1">
                  <c:v>18</c:v>
                </c:pt>
                <c:pt idx="2">
                  <c:v>28</c:v>
                </c:pt>
                <c:pt idx="3">
                  <c:v>37</c:v>
                </c:pt>
                <c:pt idx="4">
                  <c:v>47</c:v>
                </c:pt>
                <c:pt idx="5">
                  <c:v>62</c:v>
                </c:pt>
                <c:pt idx="6">
                  <c:v>80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4E7-4E0C-829C-F184DB4CD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565696"/>
        <c:axId val="88326144"/>
      </c:lineChart>
      <c:catAx>
        <c:axId val="4156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8326144"/>
        <c:crosses val="autoZero"/>
        <c:auto val="1"/>
        <c:lblAlgn val="ctr"/>
        <c:lblOffset val="100"/>
        <c:noMultiLvlLbl val="0"/>
      </c:catAx>
      <c:valAx>
        <c:axId val="88326144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r-TR"/>
                  <a:t>Ağırlık olarak elekten geçen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41565696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0.84919</cdr:x>
      <cdr:y>0.94192</cdr:y>
    </cdr:from>
    <cdr:to>
      <cdr:x>0.97804</cdr:x>
      <cdr:y>0.98004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5524500" y="4943474"/>
          <a:ext cx="8382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100"/>
            <a:t>Elek</a:t>
          </a:r>
          <a:r>
            <a:rPr lang="tr-TR" sz="1100" baseline="0"/>
            <a:t> açıklığı</a:t>
          </a:r>
          <a:endParaRPr lang="tr-TR" sz="1100"/>
        </a:p>
      </cdr:txBody>
    </cdr:sp>
  </cdr:relSizeAnchor>
  <cdr:relSizeAnchor xmlns:cdr="http://schemas.openxmlformats.org/drawingml/2006/chartDrawing">
    <cdr:from>
      <cdr:x>0.69808</cdr:x>
      <cdr:y>0.65501</cdr:y>
    </cdr:from>
    <cdr:to>
      <cdr:x>0.95202</cdr:x>
      <cdr:y>0.71784</cdr:y>
    </cdr:to>
    <cdr:sp macro="" textlink="">
      <cdr:nvSpPr>
        <cdr:cNvPr id="3" name="Oval 2"/>
        <cdr:cNvSpPr/>
      </cdr:nvSpPr>
      <cdr:spPr>
        <a:xfrm xmlns:a="http://schemas.openxmlformats.org/drawingml/2006/main">
          <a:off x="6090642" y="3955529"/>
          <a:ext cx="2215629" cy="37941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6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tr-TR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tr-TR" sz="1600" b="1" dirty="0" smtClean="0">
              <a:solidFill>
                <a:schemeClr val="tx1"/>
              </a:solidFill>
            </a:rPr>
            <a:t>Mor </a:t>
          </a:r>
          <a:r>
            <a:rPr lang="tr-TR" sz="1600" b="1" dirty="0" smtClean="0">
              <a:solidFill>
                <a:schemeClr val="tx1"/>
              </a:solidFill>
            </a:rPr>
            <a:t>eğri </a:t>
          </a:r>
          <a:r>
            <a:rPr lang="tr-TR" sz="1600" b="1" dirty="0" smtClean="0">
              <a:solidFill>
                <a:schemeClr val="tx1"/>
              </a:solidFill>
            </a:rPr>
            <a:t>ideal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0.85212</cdr:x>
      <cdr:y>0.93409</cdr:y>
    </cdr:from>
    <cdr:to>
      <cdr:x>0.98097</cdr:x>
      <cdr:y>0.98434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5543519" y="4546482"/>
          <a:ext cx="838244" cy="244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100"/>
            <a:t>Elek</a:t>
          </a:r>
          <a:r>
            <a:rPr lang="tr-TR" sz="1100" baseline="0"/>
            <a:t> açıklığı</a:t>
          </a:r>
          <a:endParaRPr lang="tr-T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0.85212</cdr:x>
      <cdr:y>0.93409</cdr:y>
    </cdr:from>
    <cdr:to>
      <cdr:x>0.98097</cdr:x>
      <cdr:y>0.98434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5543519" y="4546482"/>
          <a:ext cx="838244" cy="244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100"/>
            <a:t>Elek</a:t>
          </a:r>
          <a:r>
            <a:rPr lang="tr-TR" sz="1100" baseline="0"/>
            <a:t> açıklığı</a:t>
          </a:r>
          <a:endParaRPr lang="tr-TR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0.85212</cdr:x>
      <cdr:y>0.93409</cdr:y>
    </cdr:from>
    <cdr:to>
      <cdr:x>0.98097</cdr:x>
      <cdr:y>0.98434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5543519" y="4546482"/>
          <a:ext cx="838244" cy="244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100"/>
            <a:t>Elek</a:t>
          </a:r>
          <a:r>
            <a:rPr lang="tr-TR" sz="1100" baseline="0"/>
            <a:t> açıklığı</a:t>
          </a:r>
          <a:endParaRPr lang="tr-TR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81E16-A1ED-4908-9386-24895A80D187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0F354-B0BC-4546-BB9F-0DD8293F74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5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9439F-38CB-4B08-B32D-D85E09F0DBB9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040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9439F-38CB-4B08-B32D-D85E09F0DBB9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040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9439F-38CB-4B08-B32D-D85E09F0DBB9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04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250C-A39B-4390-BDEB-3F5B971D15C9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889B-D8DF-4451-A7B8-E0097576D4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894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250C-A39B-4390-BDEB-3F5B971D15C9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889B-D8DF-4451-A7B8-E0097576D4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4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250C-A39B-4390-BDEB-3F5B971D15C9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889B-D8DF-4451-A7B8-E0097576D4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79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250C-A39B-4390-BDEB-3F5B971D15C9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889B-D8DF-4451-A7B8-E0097576D4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67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250C-A39B-4390-BDEB-3F5B971D15C9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889B-D8DF-4451-A7B8-E0097576D4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50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250C-A39B-4390-BDEB-3F5B971D15C9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889B-D8DF-4451-A7B8-E0097576D4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69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250C-A39B-4390-BDEB-3F5B971D15C9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889B-D8DF-4451-A7B8-E0097576D4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78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250C-A39B-4390-BDEB-3F5B971D15C9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889B-D8DF-4451-A7B8-E0097576D4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94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250C-A39B-4390-BDEB-3F5B971D15C9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889B-D8DF-4451-A7B8-E0097576D4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40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250C-A39B-4390-BDEB-3F5B971D15C9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889B-D8DF-4451-A7B8-E0097576D4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61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250C-A39B-4390-BDEB-3F5B971D15C9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889B-D8DF-4451-A7B8-E0097576D4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531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F250C-A39B-4390-BDEB-3F5B971D15C9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E889B-D8DF-4451-A7B8-E0097576D4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44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05355"/>
              </p:ext>
            </p:extLst>
          </p:nvPr>
        </p:nvGraphicFramePr>
        <p:xfrm>
          <a:off x="251520" y="980730"/>
          <a:ext cx="8640960" cy="5616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0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6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2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32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nn-NO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ANALİZİ  (63mm elek serisi)</a:t>
                      </a:r>
                      <a:endParaRPr lang="nn-NO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16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</a:t>
                      </a:r>
                      <a:r>
                        <a:rPr lang="tr-TR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kalan (gr)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kalan (gr)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kalan (%)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kalan (%)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(%)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Geçen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79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</a:t>
                      </a:r>
                      <a:r>
                        <a:rPr lang="tr-TR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ncelik </a:t>
                      </a:r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modülü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251520" y="11663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ÖRNEK 1)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Dmax’ı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63 mm olan 40 kg’lık agrega elek analizi deneyine tabi tutulmuştur. Elek üzerinde kalan malzeme miktarları aşağıdaki tabloda yer almaktadır.  Bu veriler ile analiz sonucunu hesaplayınız.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58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309255"/>
              </p:ext>
            </p:extLst>
          </p:nvPr>
        </p:nvGraphicFramePr>
        <p:xfrm>
          <a:off x="467544" y="404662"/>
          <a:ext cx="8352929" cy="5976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8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6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180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göz açıklığı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tr-TR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ekseni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</a:t>
                      </a: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</a:t>
                      </a:r>
                    </a:p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(gr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sng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tr-TR" sz="14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KALAN(gr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</a:t>
                      </a:r>
                      <a:endParaRPr lang="tr-TR" sz="14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 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</a:t>
                      </a:r>
                      <a:r>
                        <a:rPr lang="tr-TR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</a:t>
                      </a: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(%)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tr-TR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ekseni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39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tr-TR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tr-T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7" marR="72014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39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7" marR="72014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88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88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88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88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88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88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88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Geçen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10.000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268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İncelik  Modülü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80027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49" marR="8249" marT="82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463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86949C2-2A21-4530-8213-DA1053548D61}" type="slidenum">
              <a:rPr lang="tr-TR" altLang="tr-TR" smtClean="0">
                <a:solidFill>
                  <a:srgbClr val="898989"/>
                </a:solidFill>
              </a:rPr>
              <a:pPr/>
              <a:t>10</a:t>
            </a:fld>
            <a:endParaRPr lang="tr-TR" altLang="tr-TR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5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714390"/>
              </p:ext>
            </p:extLst>
          </p:nvPr>
        </p:nvGraphicFramePr>
        <p:xfrm>
          <a:off x="467544" y="332658"/>
          <a:ext cx="8352929" cy="6048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8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6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302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göz açıklığı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tr-TR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ekseni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</a:t>
                      </a: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</a:t>
                      </a:r>
                    </a:p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(gr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sng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tr-TR" sz="14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KALAN(gr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</a:t>
                      </a:r>
                      <a:endParaRPr lang="tr-TR" sz="14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 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</a:t>
                      </a:r>
                      <a:r>
                        <a:rPr lang="tr-TR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</a:t>
                      </a: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(%)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tr-TR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ekseni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3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tr-TR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tr-T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7" marR="72014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7" marR="72014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Geçen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10.000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861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İncelik  Modülü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80027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49" marR="8249" marT="82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463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86949C2-2A21-4530-8213-DA1053548D61}" type="slidenum">
              <a:rPr lang="tr-TR" altLang="tr-TR" smtClean="0">
                <a:solidFill>
                  <a:srgbClr val="898989"/>
                </a:solidFill>
              </a:rPr>
              <a:pPr/>
              <a:t>11</a:t>
            </a:fld>
            <a:endParaRPr lang="tr-TR" altLang="tr-TR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92884"/>
              </p:ext>
            </p:extLst>
          </p:nvPr>
        </p:nvGraphicFramePr>
        <p:xfrm>
          <a:off x="467544" y="332658"/>
          <a:ext cx="8352929" cy="6048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8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6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302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göz açıklığı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tr-TR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ekseni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</a:t>
                      </a: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</a:t>
                      </a:r>
                    </a:p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(gr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sng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tr-TR" sz="14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KALAN(gr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</a:t>
                      </a:r>
                      <a:endParaRPr lang="tr-TR" sz="14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 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</a:t>
                      </a:r>
                      <a:r>
                        <a:rPr lang="tr-TR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</a:t>
                      </a: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(%)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tr-TR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ekseni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3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tr-TR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tr-T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7" marR="72014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7" marR="72014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185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Geçen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10.000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861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İncelik  Modülü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80027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49" marR="8249" marT="82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463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86949C2-2A21-4530-8213-DA1053548D61}" type="slidenum">
              <a:rPr lang="tr-TR" altLang="tr-TR" smtClean="0">
                <a:solidFill>
                  <a:srgbClr val="898989"/>
                </a:solidFill>
              </a:rPr>
              <a:pPr/>
              <a:t>12</a:t>
            </a:fld>
            <a:endParaRPr lang="tr-TR" altLang="tr-TR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3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86949C2-2A21-4530-8213-DA1053548D61}" type="slidenum">
              <a:rPr lang="tr-TR" altLang="tr-TR" smtClean="0">
                <a:solidFill>
                  <a:srgbClr val="898989"/>
                </a:solidFill>
              </a:rPr>
              <a:pPr/>
              <a:t>13</a:t>
            </a:fld>
            <a:endParaRPr lang="tr-TR" altLang="tr-TR" smtClean="0">
              <a:solidFill>
                <a:srgbClr val="898989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383416"/>
              </p:ext>
            </p:extLst>
          </p:nvPr>
        </p:nvGraphicFramePr>
        <p:xfrm>
          <a:off x="395536" y="260644"/>
          <a:ext cx="8352929" cy="6048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7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2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34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ANALİZİ 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9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</a:t>
                      </a:r>
                      <a:r>
                        <a:rPr lang="tr-TR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MAX (%)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MİN (%)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Deney sonucu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İDEAL (%)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2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2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2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2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2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2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2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2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üst sınır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alt sınır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orta sınır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19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incelik modülü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4,15</a:t>
                      </a:r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8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3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86949C2-2A21-4530-8213-DA1053548D61}" type="slidenum">
              <a:rPr lang="tr-TR" altLang="tr-TR" smtClean="0">
                <a:solidFill>
                  <a:srgbClr val="898989"/>
                </a:solidFill>
              </a:rPr>
              <a:pPr/>
              <a:t>14</a:t>
            </a:fld>
            <a:endParaRPr lang="tr-TR" altLang="tr-TR" smtClean="0">
              <a:solidFill>
                <a:srgbClr val="898989"/>
              </a:solidFill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/>
        </p:nvGraphicFramePr>
        <p:xfrm>
          <a:off x="452437" y="438150"/>
          <a:ext cx="8239125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025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10867"/>
              </p:ext>
            </p:extLst>
          </p:nvPr>
        </p:nvGraphicFramePr>
        <p:xfrm>
          <a:off x="467544" y="1124744"/>
          <a:ext cx="8263094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5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3768"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ELEKTEN GEÇEN YIĞIŞIMLI (%) p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12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Elek No</a:t>
                      </a:r>
                    </a:p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(mm)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Kırmataş</a:t>
                      </a:r>
                      <a:endParaRPr lang="tr-TR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15-25</a:t>
                      </a:r>
                    </a:p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(II)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Kırmataş</a:t>
                      </a:r>
                      <a:endParaRPr lang="tr-TR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5-15</a:t>
                      </a:r>
                    </a:p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Doğal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kum</a:t>
                      </a:r>
                    </a:p>
                    <a:p>
                      <a:pPr algn="ctr"/>
                      <a:r>
                        <a:rPr lang="tr-TR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0-5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Kırmataş</a:t>
                      </a:r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tozu</a:t>
                      </a:r>
                    </a:p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0-4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58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58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58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44,8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58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58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50,8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76,8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58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29,0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858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58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5DC0-F39F-4CDC-9D56-54B3D201B8AE}" type="slidenum">
              <a:rPr lang="tr-TR" smtClean="0"/>
              <a:t>15</a:t>
            </a:fld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23528" y="260648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ÖRNEK 3) I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Nolu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, II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Nolu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, Kırma Taş Kum ve Doğal Kumdan oluşan agrega elek analizi deney sonuçları aşağıdaki tabloda yer almaktadır.  Tane dağılımının standartlara uygun bir şekilde dağılımını hesaplayınız.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337E5DC0-F39F-4CDC-9D56-54B3D201B8AE}" type="slidenum">
              <a:rPr lang="tr-TR" smtClean="0"/>
              <a:t>16</a:t>
            </a:fld>
            <a:endParaRPr lang="tr-TR"/>
          </a:p>
        </p:txBody>
      </p:sp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939860"/>
              </p:ext>
            </p:extLst>
          </p:nvPr>
        </p:nvGraphicFramePr>
        <p:xfrm>
          <a:off x="107507" y="188640"/>
          <a:ext cx="8995236" cy="6257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5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7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2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36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64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64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643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05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r-TR" sz="2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ÇÖZÜM-1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3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No (mm)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Kırmataş</a:t>
                      </a:r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Kırmataş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Doğal kum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Kırmataş</a:t>
                      </a:r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tozu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Sonuç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Tane boyutuna göre Min. ve Max. Dağılım yğzdeleri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5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(15-25 mm) (II)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(5-15) (I)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(0-5mm)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(0-5mm)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58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%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İDEAL (%)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MİN (%)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MAX (%)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35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35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3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13,40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2,68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82,68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35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3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44,80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8,96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69,00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35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3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tr-TR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tr-TR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tr-TR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82,10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24,63</a:t>
                      </a:r>
                      <a:endParaRPr lang="tr-TR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96,80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29,04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53,75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35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3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tr-TR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tr-TR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50,80</a:t>
                      </a:r>
                      <a:endParaRPr lang="tr-TR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15,24</a:t>
                      </a:r>
                      <a:endParaRPr lang="tr-TR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76,80</a:t>
                      </a:r>
                      <a:endParaRPr lang="tr-TR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23,04</a:t>
                      </a:r>
                      <a:endParaRPr lang="tr-TR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38,36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35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49,50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23,63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35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30,20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14,39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35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13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3,36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18,40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5,52</a:t>
                      </a:r>
                      <a:endParaRPr lang="tr-TR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8,96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354">
                <a:tc>
                  <a:txBody>
                    <a:bodyPr/>
                    <a:lstStyle/>
                    <a:p>
                      <a:pPr algn="l" fontAlgn="b"/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%20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%20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%30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%30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orta sınır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alt sınır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üst sınır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33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tr-T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UYGUN DEĞİL</a:t>
                      </a:r>
                      <a:endParaRPr lang="tr-T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4,20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5,48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3,30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5" name="Dikdörtgen 14"/>
          <p:cNvSpPr/>
          <p:nvPr/>
        </p:nvSpPr>
        <p:spPr>
          <a:xfrm>
            <a:off x="6300192" y="2924944"/>
            <a:ext cx="1152128" cy="151216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Dikdörtgen 24"/>
          <p:cNvSpPr/>
          <p:nvPr/>
        </p:nvSpPr>
        <p:spPr>
          <a:xfrm>
            <a:off x="6300192" y="5369024"/>
            <a:ext cx="1152128" cy="29222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0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337E5DC0-F39F-4CDC-9D56-54B3D201B8AE}" type="slidenum">
              <a:rPr lang="tr-TR" smtClean="0"/>
              <a:t>17</a:t>
            </a:fld>
            <a:endParaRPr lang="tr-TR"/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2254631"/>
              </p:ext>
            </p:extLst>
          </p:nvPr>
        </p:nvGraphicFramePr>
        <p:xfrm>
          <a:off x="395536" y="548680"/>
          <a:ext cx="820891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295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337E5DC0-F39F-4CDC-9D56-54B3D201B8AE}" type="slidenum">
              <a:rPr lang="tr-TR" smtClean="0"/>
              <a:t>18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95510"/>
              </p:ext>
            </p:extLst>
          </p:nvPr>
        </p:nvGraphicFramePr>
        <p:xfrm>
          <a:off x="179512" y="188640"/>
          <a:ext cx="8922221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3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7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3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10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187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11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049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16393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ÇÖZÜM-3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66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No (mm)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Kırmataş      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Kırmataş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Doğal kum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Kırmataş tozu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Sonuç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Tane boyutuna göre Min. ve Max. Dağılım yğzdeleri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7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(15-25 mm) (II)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(5-15) (I)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(0-5mm)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(0-5mm)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20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%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İDEAL (%)</a:t>
                      </a:r>
                      <a:endParaRPr lang="tr-T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MİN (%)</a:t>
                      </a:r>
                      <a:endParaRPr lang="tr-T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MAX (%)</a:t>
                      </a:r>
                      <a:endParaRPr lang="tr-T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74,02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35,9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15,36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25,64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15,82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9,66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6,04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03770"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orta sınır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alt sınır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üst sınır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66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UYGUN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57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5DC0-F39F-4CDC-9D56-54B3D201B8AE}" type="slidenum">
              <a:rPr lang="tr-TR" smtClean="0"/>
              <a:t>19</a:t>
            </a:fld>
            <a:endParaRPr lang="tr-TR"/>
          </a:p>
        </p:txBody>
      </p:sp>
      <p:graphicFrame>
        <p:nvGraphicFramePr>
          <p:cNvPr id="3" name="Grafi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393821"/>
              </p:ext>
            </p:extLst>
          </p:nvPr>
        </p:nvGraphicFramePr>
        <p:xfrm>
          <a:off x="323528" y="476672"/>
          <a:ext cx="842493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47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69262"/>
              </p:ext>
            </p:extLst>
          </p:nvPr>
        </p:nvGraphicFramePr>
        <p:xfrm>
          <a:off x="251520" y="404665"/>
          <a:ext cx="8640960" cy="6192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0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6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2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038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nn-NO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ANALİZİ  (63mm elek serisi)</a:t>
                      </a:r>
                      <a:endParaRPr lang="nn-NO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3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</a:t>
                      </a:r>
                      <a:r>
                        <a:rPr lang="tr-TR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kalan (gr)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kalan (gr)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kalan (%)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kalan (%)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(%)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Geçen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7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incelik modülü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87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48276"/>
              </p:ext>
            </p:extLst>
          </p:nvPr>
        </p:nvGraphicFramePr>
        <p:xfrm>
          <a:off x="251520" y="404665"/>
          <a:ext cx="8640960" cy="6192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0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6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2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038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nn-NO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ANALİZİ  (63mm elek serisi)</a:t>
                      </a:r>
                      <a:endParaRPr lang="nn-NO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3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</a:t>
                      </a:r>
                      <a:r>
                        <a:rPr lang="tr-TR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kalan (gr)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kalan (gr)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kalan (%)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kalan (%)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(%)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Geçen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7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incelik modülü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51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712917"/>
              </p:ext>
            </p:extLst>
          </p:nvPr>
        </p:nvGraphicFramePr>
        <p:xfrm>
          <a:off x="251520" y="404665"/>
          <a:ext cx="8640960" cy="6192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0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6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2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038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nn-NO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ANALİZİ  (63mm elek serisi)</a:t>
                      </a:r>
                      <a:endParaRPr lang="nn-NO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3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</a:t>
                      </a:r>
                      <a:r>
                        <a:rPr lang="tr-TR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kalan (gr)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kalan (gr)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kalan (%)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kalan (%)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(%)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43,75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53,75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93,75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Geçen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7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incelik modülü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302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497910"/>
              </p:ext>
            </p:extLst>
          </p:nvPr>
        </p:nvGraphicFramePr>
        <p:xfrm>
          <a:off x="251520" y="404665"/>
          <a:ext cx="8640960" cy="6192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0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6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2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038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nn-NO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ANALİZİ  (63mm elek serisi)</a:t>
                      </a:r>
                      <a:endParaRPr lang="nn-NO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3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</a:t>
                      </a:r>
                      <a:r>
                        <a:rPr lang="tr-TR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kalan (gr)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kalan (gr)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kalan (%)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kalan (%)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(%)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43,75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53,75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33,75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23,75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93,75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Geçen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7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incelik modülü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625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696833"/>
              </p:ext>
            </p:extLst>
          </p:nvPr>
        </p:nvGraphicFramePr>
        <p:xfrm>
          <a:off x="539552" y="476672"/>
          <a:ext cx="8280920" cy="5989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9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2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79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ANALİZİ 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4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</a:t>
                      </a:r>
                      <a:r>
                        <a:rPr lang="tr-TR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MAX (%)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MİN (%)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İDEAL (%)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56,25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46,25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33,75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23,75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13,75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6,25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Geçen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incelik modülü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4,65</a:t>
                      </a:r>
                      <a:r>
                        <a:rPr lang="tr-T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68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9007637"/>
              </p:ext>
            </p:extLst>
          </p:nvPr>
        </p:nvGraphicFramePr>
        <p:xfrm>
          <a:off x="209550" y="409575"/>
          <a:ext cx="8724900" cy="6038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4964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556767"/>
              </p:ext>
            </p:extLst>
          </p:nvPr>
        </p:nvGraphicFramePr>
        <p:xfrm>
          <a:off x="395536" y="1039965"/>
          <a:ext cx="8352929" cy="5316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8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6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20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göz açıklığı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tr-TR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ekseni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</a:t>
                      </a: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</a:t>
                      </a:r>
                    </a:p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(gr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sng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tr-TR" sz="14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KALAN(gr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</a:t>
                      </a:r>
                      <a:endParaRPr lang="tr-TR" sz="14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 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</a:t>
                      </a:r>
                      <a:r>
                        <a:rPr lang="tr-TR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</a:t>
                      </a: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(%)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tr-TR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ekseni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2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tr-T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tr-T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7" marR="72014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2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7" marR="72014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62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2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62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2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62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62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62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Geçen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7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İncelik  Modülü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80027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49" marR="8249" marT="82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463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86949C2-2A21-4530-8213-DA1053548D61}" type="slidenum">
              <a:rPr lang="tr-TR" altLang="tr-TR" smtClean="0">
                <a:solidFill>
                  <a:srgbClr val="898989"/>
                </a:solidFill>
              </a:rPr>
              <a:pPr/>
              <a:t>8</a:t>
            </a:fld>
            <a:endParaRPr lang="tr-TR" altLang="tr-TR" smtClean="0">
              <a:solidFill>
                <a:srgbClr val="898989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51520" y="11663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ÖRNEK 2)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Dmax’ı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31,5 mm olan 10 kg’lık agrega elek analizi deneyine tabi tutulmuştur. Elek üzerinde kümülatif kalan malzeme miktarları aşağıdaki tabloda yer almaktadır.  Bu veriler ile analiz sonucunu hesaplayınız.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25444"/>
              </p:ext>
            </p:extLst>
          </p:nvPr>
        </p:nvGraphicFramePr>
        <p:xfrm>
          <a:off x="323529" y="404660"/>
          <a:ext cx="8496944" cy="5976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4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4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9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78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göz açıklığı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tr-TR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ekseni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</a:t>
                      </a: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</a:t>
                      </a:r>
                    </a:p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(gr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sng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tr-TR" sz="14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KALAN(gr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Elek üzerinde </a:t>
                      </a:r>
                      <a:endParaRPr lang="tr-TR" sz="14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 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</a:t>
                      </a:r>
                      <a:r>
                        <a:rPr lang="tr-TR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KALAN</a:t>
                      </a:r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Kümülatif GEÇEN (%)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tr-TR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ekseni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3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tr-T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tr-T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tr-TR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tr-T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7" marR="72014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3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7" marR="72014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3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3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3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3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3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63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63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Geçen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10.000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17" marR="434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9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08016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161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İncelik  Modülü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180027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49" marR="8249" marT="82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0" marR="8250" marT="82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463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86949C2-2A21-4530-8213-DA1053548D61}" type="slidenum">
              <a:rPr lang="tr-TR" altLang="tr-TR" smtClean="0">
                <a:solidFill>
                  <a:srgbClr val="898989"/>
                </a:solidFill>
              </a:rPr>
              <a:pPr/>
              <a:t>9</a:t>
            </a:fld>
            <a:endParaRPr lang="tr-TR" altLang="tr-TR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58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1447</Words>
  <Application>Microsoft Office PowerPoint</Application>
  <PresentationFormat>Ekran Gösterisi (4:3)</PresentationFormat>
  <Paragraphs>987</Paragraphs>
  <Slides>19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Behçet DÜNDAR</dc:creator>
  <cp:lastModifiedBy>mitat ÖZTÜRK</cp:lastModifiedBy>
  <cp:revision>22</cp:revision>
  <dcterms:created xsi:type="dcterms:W3CDTF">2017-10-23T11:23:52Z</dcterms:created>
  <dcterms:modified xsi:type="dcterms:W3CDTF">2018-02-11T19:16:01Z</dcterms:modified>
</cp:coreProperties>
</file>